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63"/>
  </p:notesMasterIdLst>
  <p:sldIdLst>
    <p:sldId id="283" r:id="rId7"/>
    <p:sldId id="284" r:id="rId8"/>
    <p:sldId id="285" r:id="rId9"/>
    <p:sldId id="300" r:id="rId10"/>
    <p:sldId id="286" r:id="rId11"/>
    <p:sldId id="287" r:id="rId12"/>
    <p:sldId id="288" r:id="rId13"/>
    <p:sldId id="289" r:id="rId14"/>
    <p:sldId id="290" r:id="rId15"/>
    <p:sldId id="298" r:id="rId16"/>
    <p:sldId id="299" r:id="rId17"/>
    <p:sldId id="291" r:id="rId18"/>
    <p:sldId id="292" r:id="rId19"/>
    <p:sldId id="293" r:id="rId20"/>
    <p:sldId id="294" r:id="rId21"/>
    <p:sldId id="295" r:id="rId22"/>
    <p:sldId id="301" r:id="rId23"/>
    <p:sldId id="304" r:id="rId24"/>
    <p:sldId id="302" r:id="rId25"/>
    <p:sldId id="296" r:id="rId26"/>
    <p:sldId id="303" r:id="rId27"/>
    <p:sldId id="297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05" r:id="rId40"/>
    <p:sldId id="257" r:id="rId41"/>
    <p:sldId id="317" r:id="rId42"/>
    <p:sldId id="258" r:id="rId43"/>
    <p:sldId id="269" r:id="rId44"/>
    <p:sldId id="265" r:id="rId45"/>
    <p:sldId id="270" r:id="rId46"/>
    <p:sldId id="271" r:id="rId47"/>
    <p:sldId id="272" r:id="rId48"/>
    <p:sldId id="273" r:id="rId49"/>
    <p:sldId id="274" r:id="rId50"/>
    <p:sldId id="275" r:id="rId51"/>
    <p:sldId id="318" r:id="rId52"/>
    <p:sldId id="276" r:id="rId53"/>
    <p:sldId id="277" r:id="rId54"/>
    <p:sldId id="268" r:id="rId55"/>
    <p:sldId id="278" r:id="rId56"/>
    <p:sldId id="279" r:id="rId57"/>
    <p:sldId id="280" r:id="rId58"/>
    <p:sldId id="281" r:id="rId59"/>
    <p:sldId id="319" r:id="rId60"/>
    <p:sldId id="282" r:id="rId61"/>
    <p:sldId id="267" r:id="rId6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10" autoAdjust="0"/>
  </p:normalViewPr>
  <p:slideViewPr>
    <p:cSldViewPr>
      <p:cViewPr varScale="1">
        <p:scale>
          <a:sx n="75" d="100"/>
          <a:sy n="75" d="100"/>
        </p:scale>
        <p:origin x="-158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CC377-5285-4BB2-9908-C1C2DAE42884}" type="datetimeFigureOut">
              <a:rPr lang="th-TH" smtClean="0"/>
              <a:t>05/10/63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9CFCA-9509-4811-B77E-3F02F06C0B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047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FCA-9509-4811-B77E-3F02F06C0B06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877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28AD38-952E-45F7-B883-92E1FA79A76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th-TH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FCA-9509-4811-B77E-3F02F06C0B06}" type="slidenum">
              <a:rPr lang="th-TH" smtClean="0">
                <a:solidFill>
                  <a:prstClr val="black"/>
                </a:solidFill>
              </a:rPr>
              <a:pPr/>
              <a:t>34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5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FCA-9509-4811-B77E-3F02F06C0B06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7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893" indent="-285893">
              <a:buFontTx/>
              <a:buChar char="-"/>
            </a:pPr>
            <a:r>
              <a:rPr lang="th-TH" sz="1600" dirty="0"/>
              <a:t>เรามาทำความเข้าเกี่ยวกับ การกำเนิดสนามแม่เหล็ก และ สนามไฟฟ้า กันก่อน</a:t>
            </a:r>
          </a:p>
          <a:p>
            <a:pPr marL="285893" indent="-285893">
              <a:buFontTx/>
              <a:buChar char="-"/>
            </a:pPr>
            <a:r>
              <a:rPr lang="th-TH" sz="1600" dirty="0"/>
              <a:t>จากรูปด้านซ้าย เมื่อยังไม่เปิดไฟ จะมีประจุไฟฟ้าอยู่ที่สายไฟ สนามไฟฟ้าเกิดจากแรงของประจุไฟฟ้าที่กระทำต่อกัน บริเวณที่เกิดกระทำต่อกันของประประจุเรียกว่าสนามไฟฟ้า</a:t>
            </a:r>
          </a:p>
          <a:p>
            <a:pPr marL="285893" indent="-285893">
              <a:buFontTx/>
              <a:buChar char="-"/>
            </a:pPr>
            <a:r>
              <a:rPr lang="th-TH" sz="1600" dirty="0"/>
              <a:t>จากรูปด้านขวา เมื่อเปิดไฟ ประจุไฟฟ้าเกิดการเคลื่อนที่ จะเหนี่ยวนำให้เกิดสนามแม่เหล็ก</a:t>
            </a:r>
            <a:endParaRPr lang="en-US" sz="1600" dirty="0">
              <a:cs typeface="Cordia New" pitchFamily="34" charset="-34"/>
            </a:endParaRPr>
          </a:p>
        </p:txBody>
      </p:sp>
      <p:sp>
        <p:nvSpPr>
          <p:cNvPr id="53252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5C2571-8BD1-4CB2-9FE7-FF669CEF947E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76275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893" indent="-285893">
              <a:buFontTx/>
              <a:buChar char="-"/>
            </a:pPr>
            <a:r>
              <a:rPr lang="th-TH" sz="1600"/>
              <a:t>ที่นี้เรามารู้จักการเกิดคลื่น</a:t>
            </a:r>
          </a:p>
          <a:p>
            <a:pPr marL="285893" indent="-285893">
              <a:buFontTx/>
              <a:buChar char="-"/>
            </a:pPr>
            <a:r>
              <a:rPr lang="th-TH" sz="1600"/>
              <a:t>คลื่นเกิดจากการถ่ายเทพลังงานจากตัวกลางแผ่กระจายให้อนุภาคที่ใกล้ เคียง ออกไปเรื่อยๆ อย่างต่อเนื่อง</a:t>
            </a:r>
          </a:p>
          <a:p>
            <a:pPr marL="285893" indent="-285893">
              <a:buFontTx/>
              <a:buChar char="-"/>
            </a:pPr>
            <a:r>
              <a:rPr lang="th-TH" sz="1600"/>
              <a:t>ตัวอย่าง เช่น เมื่อเราโยนก้อนหิน พลังงานจากก้อนหินจะถูกถ่ายเถให้กับอนุภาคของน้ำ</a:t>
            </a:r>
          </a:p>
          <a:p>
            <a:pPr marL="285893" indent="-285893">
              <a:buFontTx/>
              <a:buChar char="-"/>
            </a:pPr>
            <a:r>
              <a:rPr lang="th-TH" sz="1600"/>
              <a:t>จากจะถ่ายเถพลังงานจากอนุภาคของน้ำที่อยู่ตรงกลางไปยังอนุภาคของน้ำที่อยู่โดยรอบ แผ่ออกไปเรื่อยๆอย่างต่อเนื่อง</a:t>
            </a:r>
          </a:p>
          <a:p>
            <a:pPr marL="285893" indent="-285893">
              <a:buFontTx/>
              <a:buChar char="-"/>
            </a:pPr>
            <a:r>
              <a:rPr lang="th-TH" sz="1600"/>
              <a:t>น้ำจะเกิดการกระเพื่อมขึ้นลง </a:t>
            </a:r>
          </a:p>
          <a:p>
            <a:pPr marL="285893" indent="-285893">
              <a:buFontTx/>
              <a:buChar char="-"/>
            </a:pPr>
            <a:r>
              <a:rPr lang="th-TH" sz="1600"/>
              <a:t>จุดที่น้ำจะเกิดการกระเพื่อมขึ้นสูงสุดเรียกว่า ยอดคลื่น</a:t>
            </a:r>
          </a:p>
          <a:p>
            <a:pPr marL="285893" indent="-285893">
              <a:buFontTx/>
              <a:buChar char="-"/>
            </a:pPr>
            <a:r>
              <a:rPr lang="th-TH" sz="1600"/>
              <a:t>จุดที่น้ำจะเกิดการเว้าลงต่ำสุดเรียกว่า ท้องคลื่น</a:t>
            </a:r>
            <a:endParaRPr lang="en-US" sz="1600">
              <a:cs typeface="Cordia New" pitchFamily="34" charset="-34"/>
            </a:endParaRPr>
          </a:p>
        </p:txBody>
      </p:sp>
      <p:sp>
        <p:nvSpPr>
          <p:cNvPr id="55300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82971D-6EA2-42AE-8BF3-8D042F1F0ED3}" type="slidenum">
              <a:rPr lang="th-TH" smtClean="0">
                <a:solidFill>
                  <a:prstClr val="black"/>
                </a:solidFill>
              </a:rPr>
              <a:pPr/>
              <a:t>6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893" indent="-285893">
              <a:buFontTx/>
              <a:buChar char="-"/>
            </a:pPr>
            <a:r>
              <a:rPr lang="th-TH" sz="1600"/>
              <a:t>จากรูปด้านซ้าย แสดงการแผ่กระจายของสนามแม่เหล็ก </a:t>
            </a:r>
          </a:p>
          <a:p>
            <a:pPr marL="285893" indent="-285893">
              <a:buFontTx/>
              <a:buChar char="-"/>
            </a:pPr>
            <a:r>
              <a:rPr lang="th-TH" sz="1600"/>
              <a:t>แหล่งกำเนิดจะอยู่ตรงกลาง แล้วแผ่กระจายออกเป็นวงกว้าง โดยมี ยอดคลื่นและท้องคลื่น เกิดขึ้นสลับกันไป</a:t>
            </a:r>
          </a:p>
          <a:p>
            <a:pPr marL="285893" indent="-285893">
              <a:buFontTx/>
              <a:buChar char="-"/>
            </a:pPr>
            <a:r>
              <a:rPr lang="th-TH" sz="1600"/>
              <a:t>สนามแม่เหล็ก จะเหนี่ยวนำทำให้เกิดสนามไฟฟ้าในทิศทางที่ตั้งฉากกัน ดังรูปด้านขวา</a:t>
            </a:r>
          </a:p>
          <a:p>
            <a:pPr marL="285893" indent="-285893">
              <a:buFontTx/>
              <a:buChar char="-"/>
            </a:pPr>
            <a:endParaRPr lang="th-TH" sz="1600"/>
          </a:p>
          <a:p>
            <a:pPr marL="285893" indent="-285893">
              <a:buFontTx/>
              <a:buChar char="-"/>
            </a:pPr>
            <a:endParaRPr lang="th-TH" sz="1600"/>
          </a:p>
          <a:p>
            <a:pPr marL="285893" indent="-285893">
              <a:buFontTx/>
              <a:buChar char="-"/>
            </a:pPr>
            <a:endParaRPr lang="th-TH" sz="1600"/>
          </a:p>
          <a:p>
            <a:pPr marL="285893" indent="-285893">
              <a:buFontTx/>
              <a:buChar char="-"/>
            </a:pPr>
            <a:endParaRPr lang="en-US" sz="1600">
              <a:cs typeface="Cordia New" pitchFamily="34" charset="-34"/>
            </a:endParaRPr>
          </a:p>
        </p:txBody>
      </p:sp>
      <p:sp>
        <p:nvSpPr>
          <p:cNvPr id="56324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365A2F-F2C8-4112-844A-A5493C0926D1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h-TH" sz="1600"/>
              <a:t>เมื่อคลื่นวิทยุส่งผ่านเสาอากาศ จะทำให้เกิดสนามแม่เหล็กไฟฟ้า แผ่กระจายออกไปอากาศ</a:t>
            </a:r>
            <a:endParaRPr lang="en-US" sz="1600">
              <a:cs typeface="Cordia New" pitchFamily="34" charset="-34"/>
            </a:endParaRPr>
          </a:p>
          <a:p>
            <a:r>
              <a:rPr lang="th-TH" sz="1600"/>
              <a:t>โดยมีทิศทางการเคลื่อนที่สนามแม่เหล็กและสนามไฟฟ้าของคลื่นที่ตั้งซึ่งกันและกัน และยังได้ตั้งฉากกับทิศทางการเคลื่อนที่ของคลื่นอีกด้วย มีความเร็วในการเคลื่อนที่เท่ากับแสง</a:t>
            </a:r>
            <a:endParaRPr lang="en-US" sz="1600">
              <a:cs typeface="Cordia New" pitchFamily="34" charset="-34"/>
            </a:endParaRPr>
          </a:p>
          <a:p>
            <a:endParaRPr lang="en-US" sz="1600">
              <a:cs typeface="Cordia New" pitchFamily="34" charset="-34"/>
            </a:endParaRPr>
          </a:p>
        </p:txBody>
      </p:sp>
      <p:sp>
        <p:nvSpPr>
          <p:cNvPr id="57348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451F66-4DB8-41CB-AA5E-7DE0F72CB52F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600">
                <a:cs typeface="Cordia New" pitchFamily="34" charset="-34"/>
              </a:rPr>
              <a:t> </a:t>
            </a:r>
            <a:r>
              <a:rPr lang="th-TH" sz="1600"/>
              <a:t>- คลื่นวิทยุเป็นคลื่นแม่เหล็กไฟฟ้าชนิดหนึ่ง </a:t>
            </a:r>
          </a:p>
          <a:p>
            <a:r>
              <a:rPr lang="th-TH" sz="1600"/>
              <a:t> - กล่าวคือเป็นคลื่นที่มีคุณสมบัติทางแม่เหล็กและคุณสมบัติทางไฟฟ้าเกิดขึ้นพร้อมๆ กัน </a:t>
            </a:r>
            <a:endParaRPr lang="en-US" sz="1600">
              <a:cs typeface="Cordia New" pitchFamily="34" charset="-34"/>
            </a:endParaRPr>
          </a:p>
          <a:p>
            <a:endParaRPr lang="en-US">
              <a:cs typeface="Cordia New" pitchFamily="34" charset="-34"/>
            </a:endParaRPr>
          </a:p>
        </p:txBody>
      </p:sp>
      <p:sp>
        <p:nvSpPr>
          <p:cNvPr id="59396" name="ตัวแทน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EF0101-2853-477B-BA9B-8F900DCF3B76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CFCA-9509-4811-B77E-3F02F06C0B06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7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28AD38-952E-45F7-B883-92E1FA79A76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th-TH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DEC54-3E11-41E8-9A83-76B75687EC6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2DFE-8327-4132-93D5-3CA6F11DDF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244371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C6DF-2B6F-4680-B658-0133A4315B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5012-7C88-4E3D-A97E-B937FCA0C7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857462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2E66-4098-423D-8D9E-866833036D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F69E-C1A4-42CD-8FAD-459B8994289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0484322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1A12-BCD6-496D-B558-288AD919200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9237-9730-4425-9585-496E46C6F3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4827014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F19B-6BAE-4B62-B611-6354292269B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2F8-448B-47E3-951B-E2FBB9784B1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8968157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E37F9-AF42-4396-A936-F6DA2870952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63EE-78EA-41BF-9EFD-A3690FA2D6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476655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9DB75-6EBA-44C4-8221-6A770F45218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D6566-92BA-45FC-B6E4-B6878FC240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303373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0047-3154-46DB-95B5-B4EEE380070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6F2C-CD0E-462A-9D85-F247543969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7031964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3A30-F1C0-47CE-A352-CD51651C68E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CBB0-1397-4303-88EB-C6470E0204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5553151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28FB-1ABF-4473-B3B9-1305C7A8ABB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724FD-CD4C-42DD-AC18-FCF0CDEEF9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8900807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A45-75E2-4620-9328-210C9A9181E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7E9C-4821-4158-A056-0706475F8A7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7119303"/>
      </p:ext>
    </p:extLst>
  </p:cSld>
  <p:clrMapOvr>
    <a:masterClrMapping/>
  </p:clrMapOvr>
  <p:transition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DEC54-3E11-41E8-9A83-76B75687EC6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2DFE-8327-4132-93D5-3CA6F11DDF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4593455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C6DF-2B6F-4680-B658-0133A4315B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5012-7C88-4E3D-A97E-B937FCA0C7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8381643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2E66-4098-423D-8D9E-866833036D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F69E-C1A4-42CD-8FAD-459B8994289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1281651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1A12-BCD6-496D-B558-288AD919200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9237-9730-4425-9585-496E46C6F3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6927113"/>
      </p:ext>
    </p:extLst>
  </p:cSld>
  <p:clrMapOvr>
    <a:masterClrMapping/>
  </p:clrMapOvr>
  <p:transition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F19B-6BAE-4B62-B611-6354292269B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2F8-448B-47E3-951B-E2FBB9784B1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5880016"/>
      </p:ext>
    </p:extLst>
  </p:cSld>
  <p:clrMapOvr>
    <a:masterClrMapping/>
  </p:clrMapOvr>
  <p:transition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E37F9-AF42-4396-A936-F6DA2870952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63EE-78EA-41BF-9EFD-A3690FA2D6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4982557"/>
      </p:ext>
    </p:extLst>
  </p:cSld>
  <p:clrMapOvr>
    <a:masterClrMapping/>
  </p:clrMapOvr>
  <p:transition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9DB75-6EBA-44C4-8221-6A770F45218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D6566-92BA-45FC-B6E4-B6878FC240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1683784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0047-3154-46DB-95B5-B4EEE380070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6F2C-CD0E-462A-9D85-F247543969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6846699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3A30-F1C0-47CE-A352-CD51651C68E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CBB0-1397-4303-88EB-C6470E0204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1657585"/>
      </p:ext>
    </p:extLst>
  </p:cSld>
  <p:clrMapOvr>
    <a:masterClrMapping/>
  </p:clrMapOvr>
  <p:transition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28FB-1ABF-4473-B3B9-1305C7A8ABB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724FD-CD4C-42DD-AC18-FCF0CDEEF9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1772386"/>
      </p:ext>
    </p:extLst>
  </p:cSld>
  <p:clrMapOvr>
    <a:masterClrMapping/>
  </p:clrMapOvr>
  <p:transition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A45-75E2-4620-9328-210C9A9181E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7E9C-4821-4158-A056-0706475F8A7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8453837"/>
      </p:ext>
    </p:extLst>
  </p:cSld>
  <p:clrMapOvr>
    <a:masterClrMapping/>
  </p:clrMapOvr>
  <p:transition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DEC54-3E11-41E8-9A83-76B75687EC6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2DFE-8327-4132-93D5-3CA6F11DDF9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099332"/>
      </p:ext>
    </p:extLst>
  </p:cSld>
  <p:clrMapOvr>
    <a:masterClrMapping/>
  </p:clrMapOvr>
  <p:transition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C6DF-2B6F-4680-B658-0133A4315B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5012-7C88-4E3D-A97E-B937FCA0C79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1256469"/>
      </p:ext>
    </p:extLst>
  </p:cSld>
  <p:clrMapOvr>
    <a:masterClrMapping/>
  </p:clrMapOvr>
  <p:transition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92E66-4098-423D-8D9E-866833036D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F69E-C1A4-42CD-8FAD-459B8994289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477146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1A12-BCD6-496D-B558-288AD919200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9237-9730-4425-9585-496E46C6F350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7957106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EF19B-6BAE-4B62-B611-6354292269B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F52F8-448B-47E3-951B-E2FBB9784B1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4307681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E37F9-AF42-4396-A936-F6DA2870952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63EE-78EA-41BF-9EFD-A3690FA2D61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7663293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9DB75-6EBA-44C4-8221-6A770F45218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D6566-92BA-45FC-B6E4-B6878FC240F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910369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0047-3154-46DB-95B5-B4EEE380070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6F2C-CD0E-462A-9D85-F2475439694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3944031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3A30-F1C0-47CE-A352-CD51651C68E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CBB0-1397-4303-88EB-C6470E02043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3349737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28FB-1ABF-4473-B3B9-1305C7A8ABB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724FD-CD4C-42DD-AC18-FCF0CDEEF9E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338799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A45-75E2-4620-9328-210C9A9181E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97E9C-4821-4158-A056-0706475F8A7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3675257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87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01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8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46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4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9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12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64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87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0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0F17-840E-4365-A787-D255F45AFB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3A9F-0541-4622-8648-4E46C13674D8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021633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89AD7-5EF1-4157-B007-07FEFD31919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34194-0906-477A-8C0C-CA30988BB904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694480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23458-5F13-4865-B6B4-863D21E93C4E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91BA5-D51B-4D26-BF0A-35EB2F2F793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1185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4082-0992-4913-9DF5-FC66A80D7BD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E481C-E370-4E31-B3D0-F566AD580D6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187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0F1C4-C897-4A8E-B7F3-1FB95884AA1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6C595-C802-46BC-9B31-AEA9E5F3C6F7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688077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1BB5-3AE6-40C9-BAFE-235AA1A9442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D9FD0-0E54-4497-B6D4-6AEBEDA79C6E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15493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EF31B-01B0-44BD-994D-B4CBFBD44B3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79DEE-DF9C-413A-A059-BDE340E534A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98873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0363B-40E9-4558-84C6-4879B8F3980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5D465-80D9-456C-AF7F-8FC493EDF5A9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45336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EC23F-DB61-48FA-8183-2B0BB880DF8C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6C32C-3EFB-420E-9A48-0831A6B267CD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44911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645A-8D96-4B56-96FF-6513C7B4113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E36E1-2AB1-4D9D-9E28-F3118FBB351F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168828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0739-D70A-4FAB-919A-401A1946BC5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AF0D1-0230-4CCD-8177-1453D0BF22B0}" type="slidenum">
              <a:rPr lang="th-TH" altLang="th-TH"/>
              <a:pPr/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29905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C8061-6D93-47E9-B094-DAD5A70F619A}" type="datetimeFigureOut">
              <a:rPr lang="th-TH" smtClean="0"/>
              <a:pPr/>
              <a:t>05/10/63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035344-C679-4689-A41F-A4169A959C5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F4DEF-53E4-4E79-8035-1B443BA474EF}" type="slidenum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888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TH SarabunPSK" pitchFamily="34" charset="-34"/>
          <a:ea typeface="+mj-ea"/>
          <a:cs typeface="TH SarabunPSK" pitchFamily="34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035344-C679-4689-A41F-A4169A959C5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F4DEF-53E4-4E79-8035-1B443BA474EF}" type="slidenum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813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TH SarabunPSK" pitchFamily="34" charset="-34"/>
          <a:ea typeface="+mj-ea"/>
          <a:cs typeface="TH SarabunPSK" pitchFamily="34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dirty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 smtClean="0"/>
              <a:t>ระดับที่สอง</a:t>
            </a:r>
          </a:p>
          <a:p>
            <a:pPr lvl="2"/>
            <a:r>
              <a:rPr lang="th-TH" dirty="0" smtClean="0"/>
              <a:t>ระดับที่สาม</a:t>
            </a:r>
          </a:p>
          <a:p>
            <a:pPr lvl="3"/>
            <a:r>
              <a:rPr lang="th-TH" dirty="0" smtClean="0"/>
              <a:t>ระดับที่สี่</a:t>
            </a:r>
          </a:p>
          <a:p>
            <a:pPr lvl="4"/>
            <a:r>
              <a:rPr lang="th-TH" dirty="0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035344-C679-4689-A41F-A4169A959C5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F4DEF-53E4-4E79-8035-1B443BA474EF}" type="slidenum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47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TH SarabunPSK" pitchFamily="34" charset="-34"/>
          <a:ea typeface="+mj-ea"/>
          <a:cs typeface="TH SarabunPSK" pitchFamily="34" charset="-34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C8061-6D93-47E9-B094-DAD5A70F619A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55C0-7DA2-4244-9FFF-CF78D856702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1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9604BB-3E2B-4060-A563-EEECC603EBC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C97846-33B4-4A69-B8E4-A534A08618E9}" type="slidenum">
              <a:rPr lang="th-TH" altLang="th-TH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25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5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1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0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22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1146895" y="4797152"/>
            <a:ext cx="738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ปรึกษาทางวิชาการ สำนักงาน </a:t>
            </a:r>
            <a:r>
              <a:rPr lang="th-TH" b="1" dirty="0" err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กสทช</a:t>
            </a: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613568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 แก่พนักงานและลูกจ้าง สำนักงาน </a:t>
            </a:r>
            <a:r>
              <a:rPr lang="th-TH" sz="2400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กสทช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ณ ห้องประชุมใหญ่ สำนัก </a:t>
            </a:r>
            <a:r>
              <a:rPr lang="th-TH" sz="2400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ชท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ต</a:t>
            </a:r>
            <a:r>
              <a:rPr lang="en-US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endParaRPr lang="en-US" sz="2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51" name="Title 3"/>
          <p:cNvSpPr>
            <a:spLocks noGrp="1"/>
          </p:cNvSpPr>
          <p:nvPr>
            <p:ph type="ctrTitle"/>
          </p:nvPr>
        </p:nvSpPr>
        <p:spPr>
          <a:xfrm>
            <a:off x="225873" y="1700808"/>
            <a:ext cx="4346127" cy="1440160"/>
          </a:xfrm>
          <a:noFill/>
          <a:ln>
            <a:noFill/>
          </a:ln>
        </p:spPr>
        <p:txBody>
          <a:bodyPr/>
          <a:lstStyle/>
          <a:p>
            <a:pPr algn="l"/>
            <a:r>
              <a:rPr lang="th-TH" sz="3600" dirty="0">
                <a:solidFill>
                  <a:srgbClr val="0B35E7"/>
                </a:solidFill>
              </a:rPr>
              <a:t>สนามแม่เหล็กไฟฟ้า และผลกระทบของฟ้าผ่าต่ออุปกรณ์และโครงข่ายโทรคมนาคม</a:t>
            </a:r>
            <a:endParaRPr lang="en-IE" sz="3600" dirty="0">
              <a:solidFill>
                <a:srgbClr val="0B35E7"/>
              </a:solidFill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146895" y="5355952"/>
            <a:ext cx="695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3200" b="1" dirty="0" err="1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ธี</a:t>
            </a: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  จงสม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ชัย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</a:t>
            </a:r>
            <a:r>
              <a:rPr lang="th-TH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ปฏิบัติการระดับกลาง </a:t>
            </a:r>
            <a:r>
              <a:rPr lang="th-TH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 ทท.</a:t>
            </a:r>
            <a:endParaRPr lang="th-TH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05082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19603" y="130314"/>
            <a:ext cx="829579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เสาส่งสัญญาณ</a:t>
            </a:r>
            <a:r>
              <a:rPr lang="th-TH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โทรศัพท์เคลื่อนที่ เป็น</a:t>
            </a:r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โครงสร้างสนับสนุนสำหรับติดตั้งสายอากาศ</a:t>
            </a:r>
            <a:endParaRPr lang="en-IE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280828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1138559" y="3048000"/>
            <a:ext cx="91884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ถังประปา</a:t>
            </a:r>
            <a:endParaRPr lang="en-US" sz="2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25" name="Rectangle 16"/>
          <p:cNvSpPr>
            <a:spLocks noChangeArrowheads="1"/>
          </p:cNvSpPr>
          <p:nvPr/>
        </p:nvSpPr>
        <p:spPr bwMode="auto">
          <a:xfrm>
            <a:off x="2971800" y="3638490"/>
            <a:ext cx="2209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เสารองรับสายส่งไฟฟ้าแรงสูง</a:t>
            </a:r>
            <a:endParaRPr lang="en-US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914400"/>
            <a:ext cx="1857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รามาธิบดี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914400"/>
            <a:ext cx="38798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97458" y="4027488"/>
            <a:ext cx="928688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สถานีฐาน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1121785" y="5969913"/>
            <a:ext cx="10118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เสาไฟถนน</a:t>
            </a:r>
            <a:endParaRPr lang="en-US" sz="2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34" name="Picture 4" descr="C:\Users\borvorn.m\Google ไดรฟ์\2015\EMF\358_0102\IMG_28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581400"/>
            <a:ext cx="19923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Rectangle 7"/>
          <p:cNvSpPr>
            <a:spLocks noChangeArrowheads="1"/>
          </p:cNvSpPr>
          <p:nvPr/>
        </p:nvSpPr>
        <p:spPr bwMode="auto">
          <a:xfrm>
            <a:off x="5334000" y="6019800"/>
            <a:ext cx="19143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หอคอยโครงสร้างเหล็ก</a:t>
            </a:r>
            <a:endParaRPr lang="en-US" sz="2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36" name="Rectangle 8"/>
          <p:cNvSpPr>
            <a:spLocks noChangeArrowheads="1"/>
          </p:cNvSpPr>
          <p:nvPr/>
        </p:nvSpPr>
        <p:spPr bwMode="auto">
          <a:xfrm>
            <a:off x="7239000" y="6019800"/>
            <a:ext cx="18325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เสาคอนกรีต</a:t>
            </a:r>
            <a:r>
              <a:rPr lang="en-US" sz="2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ท่อเหล็ก</a:t>
            </a:r>
            <a:endParaRPr lang="en-US" sz="2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38" name="Rectangle 6"/>
          <p:cNvSpPr>
            <a:spLocks noChangeArrowheads="1"/>
          </p:cNvSpPr>
          <p:nvPr/>
        </p:nvSpPr>
        <p:spPr bwMode="auto">
          <a:xfrm>
            <a:off x="6374376" y="3074313"/>
            <a:ext cx="155042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สิ่งปลูกสร้าง 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ตึก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1066800"/>
            <a:ext cx="928688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เสาส่ง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8712" y="1143000"/>
            <a:ext cx="97948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สายอากาศ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0" y="3572053"/>
            <a:ext cx="688977" cy="2510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77" y="3395038"/>
            <a:ext cx="1026223" cy="262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59473"/>
            <a:ext cx="893678" cy="19603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3070" y="6019800"/>
            <a:ext cx="10727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ต้นไม้ปลอม</a:t>
            </a:r>
            <a:endParaRPr lang="en-US" sz="2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17642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3219900" cy="3686690"/>
          </a:xfrm>
          <a:prstGeom prst="rect">
            <a:avLst/>
          </a:prstGeom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0772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สถานีฐาน</a:t>
            </a:r>
            <a:r>
              <a:rPr lang="th-TH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โทรศัพท์เคลื่อนที่ </a:t>
            </a:r>
            <a:r>
              <a:rPr lang="en-US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สถานี</a:t>
            </a:r>
            <a:r>
              <a:rPr lang="th-TH" sz="40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ฐาน</a:t>
            </a:r>
            <a:r>
              <a:rPr lang="th-TH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โทรศัพท์มือถือ</a:t>
            </a:r>
            <a:r>
              <a:rPr lang="en-US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4000" b="1" dirty="0" smtClean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IE" sz="4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4438650" y="3124200"/>
            <a:ext cx="44005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tabLst>
                <a:tab pos="234950" algn="l"/>
              </a:tabLst>
              <a:defRPr/>
            </a:pPr>
            <a:r>
              <a:rPr lang="th-TH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▪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สายอากาศ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เป็นอุปกรณ์ที่ปล่อยและรับ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คลื่นวิทยุสำหรับการสื่อสารของผู้ใช้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โทรศัพท์มือถือ</a:t>
            </a: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4403725" y="1752600"/>
            <a:ext cx="49688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tabLst>
                <a:tab pos="234950" algn="l"/>
              </a:tabLst>
              <a:defRPr/>
            </a:pPr>
            <a:r>
              <a:rPr lang="th-TH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▪</a:t>
            </a:r>
            <a:r>
              <a:rPr lang="en-US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ประกอบด้วยเครื่องส่งวิทยุ เครื่องรับวิทยุ</a:t>
            </a:r>
            <a:b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สายเคเบิลนำสัญญาณ สายอากาศ และ</a:t>
            </a:r>
            <a:b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i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โครงสร้างสนับสนุน</a:t>
            </a:r>
            <a:endParaRPr lang="en-US" b="1" i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4427538" y="838200"/>
            <a:ext cx="42592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tabLst>
                <a:tab pos="234950" algn="l"/>
              </a:tabLst>
              <a:defRPr/>
            </a:pPr>
            <a:r>
              <a:rPr lang="th-TH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▪</a:t>
            </a:r>
            <a:r>
              <a:rPr lang="en-US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เป็นที่ตั้งอุปกรณ์สำหรับรับ-ส่งสัญญาณ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โทรศัพท์มือถือ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4933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โครงสร้างสนับสนุน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3364" y="1249130"/>
            <a:ext cx="99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สายอากาศ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2873514"/>
            <a:ext cx="182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กระต๊อบบรรจุเครื่องส่งและเครื่องรับวิทยุ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43200" y="2819400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สายเคเบิลนำสัญญาณ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2438400" y="3048000"/>
            <a:ext cx="3810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6200000" flipV="1">
            <a:off x="2591488" y="4572688"/>
            <a:ext cx="457200" cy="30342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837512" y="3733113"/>
            <a:ext cx="457200" cy="137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590801" y="1524000"/>
            <a:ext cx="303424" cy="6096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407710"/>
            <a:ext cx="5029199" cy="191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800600" y="5588690"/>
            <a:ext cx="878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สถานีฐาน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5200" y="5607800"/>
            <a:ext cx="878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สถานีฐาน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7941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578428" y="3828256"/>
            <a:ext cx="87556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สถานีฐาน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096000" cy="712982"/>
          </a:xfrm>
        </p:spPr>
        <p:txBody>
          <a:bodyPr/>
          <a:lstStyle/>
          <a:p>
            <a:r>
              <a:rPr lang="th-TH" sz="3600" dirty="0">
                <a:solidFill>
                  <a:srgbClr val="0033CC"/>
                </a:solidFill>
              </a:rPr>
              <a:t>โทรศัพท์มือถือ </a:t>
            </a:r>
            <a:r>
              <a:rPr lang="th-TH" sz="3600" u="sng" dirty="0">
                <a:solidFill>
                  <a:srgbClr val="0033CC"/>
                </a:solidFill>
              </a:rPr>
              <a:t>กับ</a:t>
            </a:r>
            <a:r>
              <a:rPr lang="th-TH" sz="3600" dirty="0">
                <a:solidFill>
                  <a:srgbClr val="0033CC"/>
                </a:solidFill>
              </a:rPr>
              <a:t> สถานีฐาน</a:t>
            </a:r>
            <a:r>
              <a:rPr lang="th-TH" sz="3600" dirty="0" smtClean="0">
                <a:solidFill>
                  <a:srgbClr val="0033CC"/>
                </a:solidFill>
              </a:rPr>
              <a:t>โทรศัพท์มือถือ</a:t>
            </a:r>
            <a:endParaRPr lang="th-TH" sz="3600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399" y="1143000"/>
            <a:ext cx="5105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เวลาใช้งาน โทรศัพท์มือถืออยู่ใกล้ร่างกาย ในขณะที่สถานีฐานอยู่ไกลจากร่างกาย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413337"/>
            <a:ext cx="47970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สถานีฐานสร้างความกังวลให้แก่ประชาชนมากกว่าโทรศัพท์มือถือ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 flipH="1">
            <a:off x="5508104" y="3063107"/>
            <a:ext cx="2061337" cy="2670149"/>
            <a:chOff x="476" y="821"/>
            <a:chExt cx="2699" cy="2747"/>
          </a:xfrm>
        </p:grpSpPr>
        <p:pic>
          <p:nvPicPr>
            <p:cNvPr id="14" name="Picture 11" descr="j028054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6" y="1147"/>
              <a:ext cx="413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2"/>
            <p:cNvGrpSpPr>
              <a:grpSpLocks/>
            </p:cNvGrpSpPr>
            <p:nvPr/>
          </p:nvGrpSpPr>
          <p:grpSpPr bwMode="auto">
            <a:xfrm rot="2201434">
              <a:off x="883" y="819"/>
              <a:ext cx="1725" cy="2601"/>
              <a:chOff x="1117" y="1172"/>
              <a:chExt cx="1725" cy="2601"/>
            </a:xfrm>
          </p:grpSpPr>
          <p:sp>
            <p:nvSpPr>
              <p:cNvPr id="17" name="Arc 13"/>
              <p:cNvSpPr>
                <a:spLocks/>
              </p:cNvSpPr>
              <p:nvPr/>
            </p:nvSpPr>
            <p:spPr bwMode="auto">
              <a:xfrm>
                <a:off x="2266" y="1172"/>
                <a:ext cx="576" cy="2601"/>
              </a:xfrm>
              <a:custGeom>
                <a:avLst/>
                <a:gdLst>
                  <a:gd name="T0" fmla="*/ 0 w 21600"/>
                  <a:gd name="T1" fmla="*/ 0 h 24354"/>
                  <a:gd name="T2" fmla="*/ 0 w 21600"/>
                  <a:gd name="T3" fmla="*/ 0 h 24354"/>
                  <a:gd name="T4" fmla="*/ 0 w 21600"/>
                  <a:gd name="T5" fmla="*/ 0 h 2435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354"/>
                  <a:gd name="T11" fmla="*/ 21600 w 21600"/>
                  <a:gd name="T12" fmla="*/ 24354 h 243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354" fill="none" extrusionOk="0">
                    <a:moveTo>
                      <a:pt x="16381" y="-1"/>
                    </a:moveTo>
                    <a:cubicBezTo>
                      <a:pt x="19748" y="3917"/>
                      <a:pt x="21600" y="8912"/>
                      <a:pt x="21600" y="14079"/>
                    </a:cubicBezTo>
                    <a:cubicBezTo>
                      <a:pt x="21600" y="17666"/>
                      <a:pt x="20706" y="21197"/>
                      <a:pt x="18999" y="24353"/>
                    </a:cubicBezTo>
                  </a:path>
                  <a:path w="21600" h="24354" stroke="0" extrusionOk="0">
                    <a:moveTo>
                      <a:pt x="16381" y="-1"/>
                    </a:moveTo>
                    <a:cubicBezTo>
                      <a:pt x="19748" y="3917"/>
                      <a:pt x="21600" y="8912"/>
                      <a:pt x="21600" y="14079"/>
                    </a:cubicBezTo>
                    <a:cubicBezTo>
                      <a:pt x="21600" y="17666"/>
                      <a:pt x="20706" y="21197"/>
                      <a:pt x="18999" y="24353"/>
                    </a:cubicBezTo>
                    <a:lnTo>
                      <a:pt x="0" y="14079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18" name="Arc 14"/>
              <p:cNvSpPr>
                <a:spLocks/>
              </p:cNvSpPr>
              <p:nvPr/>
            </p:nvSpPr>
            <p:spPr bwMode="auto">
              <a:xfrm>
                <a:off x="1812" y="1516"/>
                <a:ext cx="576" cy="1971"/>
              </a:xfrm>
              <a:custGeom>
                <a:avLst/>
                <a:gdLst>
                  <a:gd name="T0" fmla="*/ 0 w 21600"/>
                  <a:gd name="T1" fmla="*/ 0 h 35804"/>
                  <a:gd name="T2" fmla="*/ 0 w 21600"/>
                  <a:gd name="T3" fmla="*/ 0 h 35804"/>
                  <a:gd name="T4" fmla="*/ 0 w 21600"/>
                  <a:gd name="T5" fmla="*/ 0 h 3580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5804"/>
                  <a:gd name="T11" fmla="*/ 21600 w 21600"/>
                  <a:gd name="T12" fmla="*/ 35804 h 358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5804" fill="none" extrusionOk="0">
                    <a:moveTo>
                      <a:pt x="12413" y="-1"/>
                    </a:moveTo>
                    <a:cubicBezTo>
                      <a:pt x="18172" y="4044"/>
                      <a:pt x="21600" y="10639"/>
                      <a:pt x="21600" y="17677"/>
                    </a:cubicBezTo>
                    <a:cubicBezTo>
                      <a:pt x="21600" y="24998"/>
                      <a:pt x="17890" y="31822"/>
                      <a:pt x="11746" y="35804"/>
                    </a:cubicBezTo>
                  </a:path>
                  <a:path w="21600" h="35804" stroke="0" extrusionOk="0">
                    <a:moveTo>
                      <a:pt x="12413" y="-1"/>
                    </a:moveTo>
                    <a:cubicBezTo>
                      <a:pt x="18172" y="4044"/>
                      <a:pt x="21600" y="10639"/>
                      <a:pt x="21600" y="17677"/>
                    </a:cubicBezTo>
                    <a:cubicBezTo>
                      <a:pt x="21600" y="24998"/>
                      <a:pt x="17890" y="31822"/>
                      <a:pt x="11746" y="35804"/>
                    </a:cubicBezTo>
                    <a:lnTo>
                      <a:pt x="0" y="17677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19" name="Arc 15"/>
              <p:cNvSpPr>
                <a:spLocks/>
              </p:cNvSpPr>
              <p:nvPr/>
            </p:nvSpPr>
            <p:spPr bwMode="auto">
              <a:xfrm>
                <a:off x="1117" y="1993"/>
                <a:ext cx="837" cy="943"/>
              </a:xfrm>
              <a:custGeom>
                <a:avLst/>
                <a:gdLst>
                  <a:gd name="T0" fmla="*/ 0 w 31384"/>
                  <a:gd name="T1" fmla="*/ 0 h 43200"/>
                  <a:gd name="T2" fmla="*/ 0 w 31384"/>
                  <a:gd name="T3" fmla="*/ 0 h 43200"/>
                  <a:gd name="T4" fmla="*/ 0 w 31384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31384"/>
                  <a:gd name="T10" fmla="*/ 0 h 43200"/>
                  <a:gd name="T11" fmla="*/ 31384 w 31384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384" h="43200" fill="none" extrusionOk="0">
                    <a:moveTo>
                      <a:pt x="-1" y="2342"/>
                    </a:moveTo>
                    <a:cubicBezTo>
                      <a:pt x="3031" y="802"/>
                      <a:pt x="6383" y="-1"/>
                      <a:pt x="9784" y="0"/>
                    </a:cubicBezTo>
                    <a:cubicBezTo>
                      <a:pt x="21713" y="0"/>
                      <a:pt x="31384" y="9670"/>
                      <a:pt x="31384" y="21600"/>
                    </a:cubicBezTo>
                    <a:cubicBezTo>
                      <a:pt x="31384" y="33529"/>
                      <a:pt x="21713" y="43200"/>
                      <a:pt x="9784" y="43200"/>
                    </a:cubicBezTo>
                    <a:cubicBezTo>
                      <a:pt x="6878" y="43200"/>
                      <a:pt x="4002" y="42613"/>
                      <a:pt x="1329" y="41476"/>
                    </a:cubicBezTo>
                  </a:path>
                  <a:path w="31384" h="43200" stroke="0" extrusionOk="0">
                    <a:moveTo>
                      <a:pt x="-1" y="2342"/>
                    </a:moveTo>
                    <a:cubicBezTo>
                      <a:pt x="3031" y="802"/>
                      <a:pt x="6383" y="-1"/>
                      <a:pt x="9784" y="0"/>
                    </a:cubicBezTo>
                    <a:cubicBezTo>
                      <a:pt x="21713" y="0"/>
                      <a:pt x="31384" y="9670"/>
                      <a:pt x="31384" y="21600"/>
                    </a:cubicBezTo>
                    <a:cubicBezTo>
                      <a:pt x="31384" y="33529"/>
                      <a:pt x="21713" y="43200"/>
                      <a:pt x="9784" y="43200"/>
                    </a:cubicBezTo>
                    <a:cubicBezTo>
                      <a:pt x="6878" y="43200"/>
                      <a:pt x="4002" y="42613"/>
                      <a:pt x="1329" y="41476"/>
                    </a:cubicBezTo>
                    <a:lnTo>
                      <a:pt x="9784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  <a:cs typeface="Angsana New" pitchFamily="18" charset="-34"/>
                </a:endParaRPr>
              </a:p>
            </p:txBody>
          </p:sp>
        </p:grpSp>
        <p:pic>
          <p:nvPicPr>
            <p:cNvPr id="16" name="Picture 16" descr="MCj00791230000[1]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53" y="2330"/>
              <a:ext cx="522" cy="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04" y="3309425"/>
            <a:ext cx="678518" cy="90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95400"/>
            <a:ext cx="1727983" cy="149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37" y="1304438"/>
            <a:ext cx="1661851" cy="1476490"/>
          </a:xfrm>
          <a:prstGeom prst="rect">
            <a:avLst/>
          </a:prstGeom>
        </p:spPr>
      </p:pic>
      <p:sp>
        <p:nvSpPr>
          <p:cNvPr id="21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77468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4313" y="928688"/>
            <a:ext cx="2808287" cy="10795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การศึกษา</a:t>
            </a:r>
            <a:r>
              <a:rPr lang="en-US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วิจัยทางวิทยาศาสตร์</a:t>
            </a:r>
          </a:p>
        </p:txBody>
      </p:sp>
      <p:sp>
        <p:nvSpPr>
          <p:cNvPr id="5" name="Oval 4"/>
          <p:cNvSpPr/>
          <p:nvPr/>
        </p:nvSpPr>
        <p:spPr>
          <a:xfrm>
            <a:off x="1714500" y="2143125"/>
            <a:ext cx="3744913" cy="143986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ตีพิมพ์ผลงานวิจัยโดยผ่านกระบวนการตรวจสอบ</a:t>
            </a:r>
          </a:p>
        </p:txBody>
      </p:sp>
      <p:sp>
        <p:nvSpPr>
          <p:cNvPr id="6" name="Oval 5"/>
          <p:cNvSpPr/>
          <p:nvPr/>
        </p:nvSpPr>
        <p:spPr>
          <a:xfrm>
            <a:off x="3929063" y="3714750"/>
            <a:ext cx="3455987" cy="158432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จัดทำมาตรฐานที่ผ่านกระบวนการพิจารณาหาฉันทามติ</a:t>
            </a:r>
          </a:p>
        </p:txBody>
      </p:sp>
      <p:sp>
        <p:nvSpPr>
          <p:cNvPr id="7" name="Oval 6"/>
          <p:cNvSpPr/>
          <p:nvPr/>
        </p:nvSpPr>
        <p:spPr>
          <a:xfrm>
            <a:off x="6072188" y="5500688"/>
            <a:ext cx="2879725" cy="10795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จัดทำกฎข้อบังคับ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14563" y="1928813"/>
            <a:ext cx="431800" cy="2873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29125" y="3500438"/>
            <a:ext cx="431800" cy="2873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00813" y="5143500"/>
            <a:ext cx="500062" cy="4286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1348847" y="76200"/>
            <a:ext cx="6423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ขั้นตอนในการแก้ไขความกังวลของประชาชน</a:t>
            </a:r>
            <a:endParaRPr lang="en-US" sz="4000" b="1" dirty="0">
              <a:solidFill>
                <a:srgbClr val="1409F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3810000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คณะกรรมการสากลด้านการป้องกันรังสีชนิดไม่ก่อไอออน</a:t>
            </a:r>
            <a:r>
              <a:rPr lang="en-US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(ICNIRP)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4049249" y="5791200"/>
            <a:ext cx="21739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หน่วยงานของรัฐ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(เช่น สำนักงาน </a:t>
            </a:r>
            <a:r>
              <a:rPr lang="th-TH" sz="24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กสทช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.)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8738" y="4648200"/>
            <a:ext cx="292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สถาบันวิชาชีพวิศวกรไฟฟ้าและอิเล็กทรอนิกส์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(IEEE)</a:t>
            </a: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56689"/>
            <a:ext cx="748092" cy="92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Image result for ICNIR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1" y="3980644"/>
            <a:ext cx="998899" cy="5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52474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ชื่อเรื่อง 1"/>
          <p:cNvSpPr>
            <a:spLocks noGrp="1"/>
          </p:cNvSpPr>
          <p:nvPr>
            <p:ph type="title"/>
          </p:nvPr>
        </p:nvSpPr>
        <p:spPr>
          <a:xfrm>
            <a:off x="42863" y="990600"/>
            <a:ext cx="9024937" cy="633412"/>
          </a:xfrm>
        </p:spPr>
        <p:txBody>
          <a:bodyPr/>
          <a:lstStyle/>
          <a:p>
            <a:r>
              <a:rPr lang="th-TH" sz="2800" b="1" dirty="0"/>
              <a:t>สำหรับใช้ในการประเมินความเสี่ยงต่อ</a:t>
            </a:r>
            <a:r>
              <a:rPr lang="th-TH" sz="2800" dirty="0"/>
              <a:t>สุขภาพจากการสัมผัสสนามแม่เหล็กไฟฟ้าความถี่วิทยุ</a:t>
            </a:r>
            <a:endParaRPr lang="th-TH" sz="2800" b="1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1237" y="1790700"/>
            <a:ext cx="4729163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819400" y="2895600"/>
            <a:ext cx="17526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การศึกษากับสัตว์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4495800" y="4338935"/>
            <a:ext cx="24384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การศึกษากับเซลล์ชีวภาพ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4419600" y="2286000"/>
            <a:ext cx="25146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การศึกษาทางระบาดวิทยา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2362200" y="4338935"/>
            <a:ext cx="18288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การศึกษาทางคลินิก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 bwMode="auto">
          <a:xfrm>
            <a:off x="-33068" y="228600"/>
            <a:ext cx="86439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ประเภทของการศึกษาทางวิทยาศาสตร์</a:t>
            </a:r>
            <a:endParaRPr lang="th-TH" sz="4400" b="1" dirty="0">
              <a:solidFill>
                <a:srgbClr val="1409F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36303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8610600" cy="487362"/>
          </a:xfrm>
        </p:spPr>
        <p:txBody>
          <a:bodyPr/>
          <a:lstStyle/>
          <a:p>
            <a:r>
              <a:rPr lang="th-TH" sz="3600" b="1" dirty="0" smtClean="0">
                <a:solidFill>
                  <a:srgbClr val="0000FF"/>
                </a:solidFill>
                <a:latin typeface="Angsana New" pitchFamily="18" charset="-34"/>
              </a:rPr>
              <a:t>ผล</a:t>
            </a:r>
            <a:r>
              <a:rPr lang="th-TH" sz="3600" dirty="0" smtClean="0">
                <a:solidFill>
                  <a:srgbClr val="0000FF"/>
                </a:solidFill>
                <a:latin typeface="Angsana New" pitchFamily="18" charset="-34"/>
              </a:rPr>
              <a:t>การศึกษา</a:t>
            </a:r>
            <a:endParaRPr lang="en-US" sz="3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533400" y="16002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ผลที่เกี่ยวข้องกับการเปลี่ยนแปลงอุณหภูมิ</a:t>
            </a:r>
            <a:endParaRPr lang="en-US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533400" y="2209800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งานวิจัยส่วนใหญ่ไม่พบว่าสนามแม่เหล็กไฟฟ้าความถี่วิทยุก่อให้เกิดความเสียหายต่อดีเอ็นเอ หรือ ก่อให้เกิดมะเร็งหรือส่งเสริมมะเร็งให้เติบโต</a:t>
            </a:r>
            <a:endParaRPr lang="en-US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91440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การศึกษากับสัตว์และเซลล์ชีวภาพในห้องปฏิบัติการ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3886200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การศึกษาทางระบาดวิทยา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400" y="4800600"/>
            <a:ext cx="800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ารศึกษาส่วนใหญ่จนถึงทุกวันนี้ไม่พบความเชื่อมโยงระหว่างการสัมผัสสนามแม่เหล็กไฟฟ้าความถี่วิทยุกับผลกระทบต่อสุขภาพ </a:t>
            </a:r>
            <a:endParaRPr lang="en-US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Picture 8" descr="Image result for การศึกษาทางระบาดวิทย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247" y="3656847"/>
            <a:ext cx="991353" cy="991353"/>
          </a:xfrm>
          <a:prstGeom prst="rect">
            <a:avLst/>
          </a:prstGeom>
          <a:noFill/>
        </p:spPr>
      </p:pic>
      <p:pic>
        <p:nvPicPr>
          <p:cNvPr id="13" name="Picture 6" descr="Figur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1362" y="990600"/>
            <a:ext cx="2123038" cy="1230994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876800" y="3689092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เป็นการศึกษาลักษณะการเกิดการกระจายของโรคในกลุ่มชน</a:t>
            </a:r>
            <a:endParaRPr lang="th-TH" sz="3200" b="1" dirty="0">
              <a:solidFill>
                <a:prstClr val="black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67042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35" name="Picture 9"/>
          <p:cNvPicPr>
            <a:picLocks noChangeAspect="1" noChangeArrowheads="1"/>
          </p:cNvPicPr>
          <p:nvPr/>
        </p:nvPicPr>
        <p:blipFill>
          <a:blip r:embed="rId2"/>
          <a:srcRect l="5440" t="30022" r="71481" b="15144"/>
          <a:stretch>
            <a:fillRect/>
          </a:stretch>
        </p:blipFill>
        <p:spPr bwMode="auto">
          <a:xfrm>
            <a:off x="0" y="914400"/>
            <a:ext cx="45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884341"/>
              </p:ext>
            </p:extLst>
          </p:nvPr>
        </p:nvGraphicFramePr>
        <p:xfrm>
          <a:off x="1214438" y="1121907"/>
          <a:ext cx="7704137" cy="4267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8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23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H SarabunPSK" pitchFamily="34" charset="-34"/>
                          <a:cs typeface="TH SarabunPSK" pitchFamily="34" charset="-34"/>
                        </a:rPr>
                        <a:t>A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1A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latin typeface="TH SarabunPSK" pitchFamily="34" charset="-34"/>
                          <a:cs typeface="TH SarabunPSK" pitchFamily="34" charset="-34"/>
                        </a:rPr>
                        <a:t>รายงานที่ได้รับการยืนยันและพิสูจน์แล้ว</a:t>
                      </a:r>
                    </a:p>
                  </a:txBody>
                  <a:tcPr marL="91431" marR="91431" marT="45726" marB="45726">
                    <a:solidFill>
                      <a:srgbClr val="1AAA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itchFamily="34" charset="-34"/>
                          <a:cs typeface="TH SarabunPSK" pitchFamily="34" charset="-34"/>
                          <a:sym typeface="Symbol"/>
                        </a:rPr>
                        <a:t></a:t>
                      </a:r>
                      <a:endParaRPr lang="th-TH" sz="2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1A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B</a:t>
                      </a:r>
                      <a:endParaRPr lang="th-TH" sz="2800" b="1" dirty="0">
                        <a:solidFill>
                          <a:srgbClr val="0B35E7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รายงานที่ยังไม่ได้รับการยืนยัน</a:t>
                      </a:r>
                      <a:r>
                        <a:rPr lang="en-US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(อาจจะมีประโยชน์)</a:t>
                      </a:r>
                    </a:p>
                  </a:txBody>
                  <a:tcPr marL="91431" marR="91431" marT="45726" marB="45726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B35E7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th-TH" sz="2400" b="1" dirty="0">
                        <a:solidFill>
                          <a:srgbClr val="0B35E7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9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C</a:t>
                      </a:r>
                      <a:endParaRPr lang="th-TH" sz="2800" b="1" dirty="0">
                        <a:solidFill>
                          <a:srgbClr val="0B35E7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รายงานที่ไม่ได้รับการยืนยันและแย้งกับประเภท</a:t>
                      </a:r>
                      <a:r>
                        <a:rPr lang="th-TH" sz="2800" b="1" baseline="0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0B35E7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A</a:t>
                      </a:r>
                      <a:endParaRPr lang="th-TH" sz="2800" b="1" dirty="0">
                        <a:solidFill>
                          <a:srgbClr val="0B35E7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B35E7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th-TH" sz="3200" b="1" dirty="0">
                        <a:solidFill>
                          <a:srgbClr val="0B35E7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4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D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รายงานที่ไม่ได้รับการยืนยันแถมมีข้อบกพร่องที่ชัดเจน</a:t>
                      </a:r>
                    </a:p>
                  </a:txBody>
                  <a:tcPr marL="91431" marR="91431" marT="45726" marB="45726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26" marB="45726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038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E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รายงานที่ไม่น่าเชื่อถือ* และปรากฏ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อยู่ในวรรณกรรมที่ผ่านการ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ตรวจสอบ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th-TH" sz="4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989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F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รายงานที่ไม่น่าเชื่อถือ* และปรากฏ</a:t>
                      </a:r>
                      <a:r>
                        <a:rPr lang="th-TH" sz="28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อยู่ในวรรณกรรมที่ยังไม่ได้ผ่านการตรวจสอบ</a:t>
                      </a:r>
                    </a:p>
                  </a:txBody>
                  <a:tcPr marL="91431" marR="91431" marT="45726" marB="45726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th-TH" sz="4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31" marR="91431" marT="45726" marB="45726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 rot="10800000">
            <a:off x="228600" y="1447800"/>
            <a:ext cx="431800" cy="4015800"/>
          </a:xfrm>
          <a:prstGeom prst="downArrow">
            <a:avLst>
              <a:gd name="adj1" fmla="val 50000"/>
              <a:gd name="adj2" fmla="val 120548"/>
            </a:avLst>
          </a:prstGeom>
          <a:solidFill>
            <a:srgbClr val="127825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633" name="TextBox 5"/>
          <p:cNvSpPr txBox="1">
            <a:spLocks noChangeArrowheads="1"/>
          </p:cNvSpPr>
          <p:nvPr/>
        </p:nvSpPr>
        <p:spPr bwMode="auto">
          <a:xfrm rot="16200000">
            <a:off x="-867281" y="3077082"/>
            <a:ext cx="3538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ระดับความน่าเชื่อถือเพิ่มขึ้น</a:t>
            </a:r>
          </a:p>
        </p:txBody>
      </p:sp>
      <p:sp>
        <p:nvSpPr>
          <p:cNvPr id="25634" name="Rectangle 6"/>
          <p:cNvSpPr>
            <a:spLocks noChangeArrowheads="1"/>
          </p:cNvSpPr>
          <p:nvPr/>
        </p:nvSpPr>
        <p:spPr bwMode="auto">
          <a:xfrm>
            <a:off x="381000" y="152400"/>
            <a:ext cx="8305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4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ประเภทของรายงานการวิจัยทางวิทยาศาสตร์ แยกตามระดับคุณภาพ </a:t>
            </a:r>
            <a:endParaRPr lang="en-US" sz="3400" b="1" dirty="0">
              <a:solidFill>
                <a:srgbClr val="1409F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636" name="Rectangle 6"/>
          <p:cNvSpPr>
            <a:spLocks noChangeArrowheads="1"/>
          </p:cNvSpPr>
          <p:nvPr/>
        </p:nvSpPr>
        <p:spPr bwMode="auto">
          <a:xfrm>
            <a:off x="3091196" y="5511225"/>
            <a:ext cx="31486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ข้อมูลที่ไม่ถูกต้องหรือเป็นเท็จ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 l="28519" t="30022" r="48402" b="15144"/>
          <a:stretch>
            <a:fillRect/>
          </a:stretch>
        </p:blipFill>
        <p:spPr bwMode="auto">
          <a:xfrm>
            <a:off x="685800" y="5257800"/>
            <a:ext cx="45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6438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ชื่อเรื่อง 1"/>
          <p:cNvSpPr>
            <a:spLocks noGrp="1"/>
          </p:cNvSpPr>
          <p:nvPr>
            <p:ph type="title"/>
          </p:nvPr>
        </p:nvSpPr>
        <p:spPr>
          <a:xfrm>
            <a:off x="304800" y="357187"/>
            <a:ext cx="8153400" cy="633413"/>
          </a:xfrm>
        </p:spPr>
        <p:txBody>
          <a:bodyPr/>
          <a:lstStyle/>
          <a:p>
            <a:r>
              <a:rPr lang="th-TH" sz="3000" dirty="0">
                <a:solidFill>
                  <a:srgbClr val="1409F1"/>
                </a:solidFill>
                <a:latin typeface="Angsana New" pitchFamily="18" charset="-34"/>
              </a:rPr>
              <a:t>เกณฑ์มาตรฐาน</a:t>
            </a:r>
            <a:r>
              <a:rPr lang="th-TH" sz="3000" b="1" dirty="0" smtClean="0">
                <a:solidFill>
                  <a:srgbClr val="1409F1"/>
                </a:solidFill>
                <a:latin typeface="Angsana New" pitchFamily="18" charset="-34"/>
              </a:rPr>
              <a:t>ความปลอดภัยสำหรับ</a:t>
            </a:r>
            <a:r>
              <a:rPr lang="th-TH" sz="3000" b="1" u="sng" dirty="0" smtClean="0">
                <a:solidFill>
                  <a:srgbClr val="1409F1"/>
                </a:solidFill>
                <a:latin typeface="Angsana New" pitchFamily="18" charset="-34"/>
              </a:rPr>
              <a:t>การ</a:t>
            </a:r>
            <a:r>
              <a:rPr lang="th-TH" sz="3000" u="sng" dirty="0">
                <a:solidFill>
                  <a:srgbClr val="1409F1"/>
                </a:solidFill>
                <a:latin typeface="Angsana New" pitchFamily="18" charset="-34"/>
              </a:rPr>
              <a:t>สัมผัสเฉพาะส่วนศีรษะและ</a:t>
            </a:r>
            <a:r>
              <a:rPr lang="th-TH" sz="3000" u="sng" dirty="0" smtClean="0">
                <a:solidFill>
                  <a:srgbClr val="1409F1"/>
                </a:solidFill>
                <a:latin typeface="Angsana New" pitchFamily="18" charset="-34"/>
              </a:rPr>
              <a:t>ลำตัว</a:t>
            </a:r>
            <a:r>
              <a:rPr lang="th-TH" sz="3000" u="sng" dirty="0">
                <a:solidFill>
                  <a:srgbClr val="1409F1"/>
                </a:solidFill>
                <a:latin typeface="Angsana New" pitchFamily="18" charset="-34"/>
              </a:rPr>
              <a:t/>
            </a:r>
            <a:br>
              <a:rPr lang="th-TH" sz="3000" u="sng" dirty="0">
                <a:solidFill>
                  <a:srgbClr val="1409F1"/>
                </a:solidFill>
                <a:latin typeface="Angsana New" pitchFamily="18" charset="-34"/>
              </a:rPr>
            </a:br>
            <a:r>
              <a:rPr lang="th-TH" sz="3000" dirty="0">
                <a:solidFill>
                  <a:srgbClr val="1409F1"/>
                </a:solidFill>
                <a:latin typeface="Angsana New" pitchFamily="18" charset="-34"/>
              </a:rPr>
              <a:t>(ออกแบบโดยใช้ข้อมูลประเภท </a:t>
            </a:r>
            <a:r>
              <a:rPr lang="en-US" sz="3000" dirty="0">
                <a:solidFill>
                  <a:srgbClr val="1409F1"/>
                </a:solidFill>
                <a:latin typeface="Angsana New" pitchFamily="18" charset="-34"/>
              </a:rPr>
              <a:t>A)</a:t>
            </a:r>
            <a:r>
              <a:rPr lang="en-US" sz="3000" u="sng" dirty="0">
                <a:solidFill>
                  <a:srgbClr val="1409F1"/>
                </a:solidFill>
                <a:latin typeface="Angsana New" pitchFamily="18" charset="-34"/>
              </a:rPr>
              <a:t/>
            </a:r>
            <a:br>
              <a:rPr lang="en-US" sz="3000" u="sng" dirty="0">
                <a:solidFill>
                  <a:srgbClr val="1409F1"/>
                </a:solidFill>
                <a:latin typeface="Angsana New" pitchFamily="18" charset="-34"/>
              </a:rPr>
            </a:br>
            <a:endParaRPr lang="th-TH" sz="3000" b="1" u="sng" dirty="0" smtClean="0">
              <a:solidFill>
                <a:srgbClr val="1409F1"/>
              </a:solidFill>
            </a:endParaRPr>
          </a:p>
        </p:txBody>
      </p:sp>
      <p:sp>
        <p:nvSpPr>
          <p:cNvPr id="23" name="ชื่อเรื่อง 1"/>
          <p:cNvSpPr txBox="1">
            <a:spLocks/>
          </p:cNvSpPr>
          <p:nvPr/>
        </p:nvSpPr>
        <p:spPr bwMode="auto">
          <a:xfrm>
            <a:off x="1371600" y="914400"/>
            <a:ext cx="76962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25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ระดับ </a:t>
            </a:r>
            <a:r>
              <a:rPr lang="en-GB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SAR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ต่ำสุด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(100 W/kg)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ซึ่ง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ทำให้เกิดผลกระทบที่อาจเป็นอันตรายต่อสุขภาพ</a:t>
            </a:r>
          </a:p>
        </p:txBody>
      </p:sp>
      <p:sp>
        <p:nvSpPr>
          <p:cNvPr id="24" name="ชื่อเรื่องรอง 2"/>
          <p:cNvSpPr txBox="1">
            <a:spLocks/>
          </p:cNvSpPr>
          <p:nvPr/>
        </p:nvSpPr>
        <p:spPr bwMode="auto">
          <a:xfrm rot="16200000">
            <a:off x="-2373311" y="3059112"/>
            <a:ext cx="5562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ระดับการสัมผัส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(อัตราการดูดกลืนพลังงานจำเพาะ)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ลูกศรขึ้น 3"/>
          <p:cNvSpPr/>
          <p:nvPr/>
        </p:nvSpPr>
        <p:spPr>
          <a:xfrm>
            <a:off x="592666" y="846667"/>
            <a:ext cx="77788" cy="548322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ลูกศรซ้าย 14"/>
          <p:cNvSpPr/>
          <p:nvPr/>
        </p:nvSpPr>
        <p:spPr>
          <a:xfrm>
            <a:off x="1390650" y="1493838"/>
            <a:ext cx="7524750" cy="258762"/>
          </a:xfrm>
          <a:prstGeom prst="leftArrow">
            <a:avLst/>
          </a:prstGeom>
          <a:solidFill>
            <a:schemeClr val="accent4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9" name="ลูกศรลง 19"/>
          <p:cNvSpPr/>
          <p:nvPr/>
        </p:nvSpPr>
        <p:spPr>
          <a:xfrm>
            <a:off x="3006725" y="1700213"/>
            <a:ext cx="92075" cy="2490787"/>
          </a:xfrm>
          <a:prstGeom prst="downArrow">
            <a:avLst/>
          </a:prstGeom>
          <a:solidFill>
            <a:srgbClr val="587E25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1" name="ลูกศรขึ้น 3"/>
          <p:cNvSpPr/>
          <p:nvPr/>
        </p:nvSpPr>
        <p:spPr>
          <a:xfrm rot="5400000">
            <a:off x="4777581" y="2156619"/>
            <a:ext cx="46038" cy="8382000"/>
          </a:xfrm>
          <a:prstGeom prst="up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1798813" y="2672883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ลดระดับลง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เท่า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406525" y="4476750"/>
            <a:ext cx="3325813" cy="1588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Rectangle 35"/>
          <p:cNvSpPr>
            <a:spLocks noChangeArrowheads="1"/>
          </p:cNvSpPr>
          <p:nvPr/>
        </p:nvSpPr>
        <p:spPr bwMode="auto">
          <a:xfrm>
            <a:off x="1295400" y="4055534"/>
            <a:ext cx="3392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เกณฑ์มาตรฐานสำหรับคนทำงาน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751388" y="5165725"/>
            <a:ext cx="3554412" cy="15875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2" name="Rectangle 37"/>
          <p:cNvSpPr>
            <a:spLocks noChangeArrowheads="1"/>
          </p:cNvSpPr>
          <p:nvPr/>
        </p:nvSpPr>
        <p:spPr bwMode="auto">
          <a:xfrm>
            <a:off x="4572000" y="4737099"/>
            <a:ext cx="3535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เกณฑ์มาตรฐานสำหรับประชาชน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5152405" y="2918947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ลดระดับลง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50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เท่า</a:t>
            </a:r>
          </a:p>
        </p:txBody>
      </p:sp>
      <p:sp>
        <p:nvSpPr>
          <p:cNvPr id="41" name="ลูกศรลง 19"/>
          <p:cNvSpPr/>
          <p:nvPr/>
        </p:nvSpPr>
        <p:spPr>
          <a:xfrm>
            <a:off x="6350000" y="1733550"/>
            <a:ext cx="46038" cy="3184525"/>
          </a:xfrm>
          <a:prstGeom prst="downArrow">
            <a:avLst/>
          </a:prstGeom>
          <a:solidFill>
            <a:srgbClr val="587E25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685800" y="685800"/>
            <a:ext cx="914400" cy="5638800"/>
          </a:xfrm>
          <a:prstGeom prst="upArrow">
            <a:avLst/>
          </a:prstGeom>
          <a:gradFill flip="none" rotWithShape="1">
            <a:gsLst>
              <a:gs pos="71000">
                <a:srgbClr val="00B050"/>
              </a:gs>
              <a:gs pos="81000">
                <a:srgbClr val="FFFF00"/>
              </a:gs>
              <a:gs pos="83000">
                <a:srgbClr val="FFFF00"/>
              </a:gs>
              <a:gs pos="100000">
                <a:srgbClr val="FF0000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668" name="AutoShape 2" descr="Image result for tower climber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ngsana New" pitchFamily="18" charset="-34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4551461"/>
            <a:ext cx="1752600" cy="177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616622" y="4057030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W/kg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4800" y="4737099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W/kg</a:t>
            </a:r>
          </a:p>
        </p:txBody>
      </p:sp>
      <p:pic>
        <p:nvPicPr>
          <p:cNvPr id="1028" name="Picture 4" descr="Image result for mobile phones and public us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40" y="5270668"/>
            <a:ext cx="1874507" cy="10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79649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188640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4000" b="1" dirty="0">
                <a:solidFill>
                  <a:srgbClr val="1409F1"/>
                </a:solidFill>
                <a:latin typeface="Times New Roman" panose="02020603050405020304" pitchFamily="18" charset="0"/>
                <a:ea typeface="+mj-ea"/>
                <a:cs typeface="+mj-cs"/>
              </a:rPr>
              <a:t>ขีดจำกัดพื้นฐาน</a:t>
            </a:r>
            <a:r>
              <a:rPr lang="en-US" sz="4000" b="1" dirty="0" smtClean="0">
                <a:solidFill>
                  <a:srgbClr val="1409F1"/>
                </a:solidFill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3000" b="1" dirty="0" smtClean="0">
                <a:solidFill>
                  <a:srgbClr val="1409F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(Basic Restrictions)</a:t>
            </a:r>
            <a:endParaRPr lang="en-US" sz="3000" b="1" dirty="0">
              <a:solidFill>
                <a:srgbClr val="1409F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7624" y="980728"/>
            <a:ext cx="7249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ja-JP" sz="24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Times New Roman" panose="02020603050405020304" pitchFamily="18" charset="0"/>
              </a:rPr>
              <a:t>Local SAR (W/kg</a:t>
            </a:r>
            <a:r>
              <a:rPr kumimoji="1" lang="en-US" altLang="ja-JP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Times New Roman" panose="02020603050405020304" pitchFamily="18" charset="0"/>
              </a:rPr>
              <a:t>) </a:t>
            </a:r>
            <a:r>
              <a:rPr kumimoji="1" lang="th-TH" altLang="ja-JP" sz="3200" b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+mj-cs"/>
              </a:rPr>
              <a:t>สำหรับความถี่ </a:t>
            </a:r>
            <a:r>
              <a:rPr kumimoji="1" lang="en-US" altLang="ja-JP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+mj-cs"/>
              </a:rPr>
              <a:t>100 kHz</a:t>
            </a:r>
            <a:r>
              <a:rPr kumimoji="1" lang="th-TH" altLang="ja-JP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+mj-cs"/>
              </a:rPr>
              <a:t> </a:t>
            </a:r>
            <a:r>
              <a:rPr kumimoji="1" lang="th-TH" altLang="ja-JP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+mj-cs"/>
              </a:rPr>
              <a:t>ถึง </a:t>
            </a:r>
            <a:r>
              <a:rPr kumimoji="1" lang="en-US" altLang="ja-JP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游ゴシック"/>
                <a:cs typeface="+mj-cs"/>
              </a:rPr>
              <a:t>6 GHz</a:t>
            </a:r>
            <a:endParaRPr kumimoji="1" lang="ja-JP" altLang="en-US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95723"/>
              </p:ext>
            </p:extLst>
          </p:nvPr>
        </p:nvGraphicFramePr>
        <p:xfrm>
          <a:off x="803181" y="1616310"/>
          <a:ext cx="7393621" cy="2448272"/>
        </p:xfrm>
        <a:graphic>
          <a:graphicData uri="http://schemas.openxmlformats.org/drawingml/2006/table">
            <a:tbl>
              <a:tblPr firstRow="1" bandRow="1"/>
              <a:tblGrid>
                <a:gridCol w="2193543"/>
                <a:gridCol w="2847017"/>
                <a:gridCol w="2353061"/>
              </a:tblGrid>
              <a:tr h="61206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ผู้ประกอบอาชีพ</a:t>
                      </a:r>
                      <a:r>
                        <a:rPr kumimoji="1" lang="en-US" altLang="ja-JP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 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(</a:t>
                      </a:r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ศีรษะและลำตัว</a:t>
                      </a:r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)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1" lang="en-US" altLang="ja-JP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游ゴシック"/>
                          <a:cs typeface="Times New Roman" panose="02020603050405020304" pitchFamily="18" charset="0"/>
                        </a:rPr>
                        <a:t>W/kg</a:t>
                      </a:r>
                      <a:endParaRPr kumimoji="1" lang="en-US" altLang="ja-JP" sz="2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068">
                <a:tc vMerge="1">
                  <a:txBody>
                    <a:bodyPr/>
                    <a:lstStyle/>
                    <a:p>
                      <a:endParaRPr kumimoji="1" lang="ja-JP" alt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(</a:t>
                      </a:r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แขนขาและใบหู</a:t>
                      </a:r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)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kumimoji="1" lang="en-US" altLang="ja-JP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游ゴシック"/>
                          <a:cs typeface="Times New Roman" panose="02020603050405020304" pitchFamily="18" charset="0"/>
                        </a:rPr>
                        <a:t>W/kg</a:t>
                      </a:r>
                      <a:endParaRPr kumimoji="1" lang="en-US" altLang="ja-JP" sz="2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06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ประชาชนทั่วไป</a:t>
                      </a:r>
                      <a:endParaRPr kumimoji="1" lang="ja-JP" altLang="en-US" sz="3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(</a:t>
                      </a:r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ศีรษะและลำตัว</a:t>
                      </a:r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)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游ゴシック"/>
                          <a:cs typeface="Times New Roman" panose="02020603050405020304" pitchFamily="18" charset="0"/>
                        </a:rPr>
                        <a:t>W/kg*</a:t>
                      </a:r>
                      <a:endParaRPr kumimoji="1" lang="en-US" altLang="ja-JP" sz="2400" b="1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8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0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(</a:t>
                      </a:r>
                      <a:r>
                        <a:rPr kumimoji="1" lang="th-TH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แขนขาและใบหู</a:t>
                      </a:r>
                      <a:r>
                        <a:rPr kumimoji="1" lang="en-US" altLang="ja-JP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+mj-cs"/>
                        </a:rPr>
                        <a:t>)</a:t>
                      </a:r>
                      <a:endPara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1" lang="en-US" altLang="ja-JP" sz="24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游ゴシック"/>
                          <a:cs typeface="Times New Roman" panose="02020603050405020304" pitchFamily="18" charset="0"/>
                        </a:rPr>
                        <a:t>W/kg</a:t>
                      </a:r>
                      <a:endParaRPr kumimoji="1" lang="en-US" altLang="ja-JP" sz="24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499992" y="4477182"/>
            <a:ext cx="4176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altLang="th-TH" sz="3200" b="1" dirty="0" smtClean="0">
                <a:solidFill>
                  <a:srgbClr val="000000"/>
                </a:solidFill>
                <a:latin typeface="Times New Roman" pitchFamily="18" charset="0"/>
              </a:rPr>
              <a:t> : </a:t>
            </a:r>
            <a:r>
              <a:rPr lang="en-US" altLang="th-TH" sz="2000" b="1" dirty="0" smtClean="0">
                <a:solidFill>
                  <a:srgbClr val="000000"/>
                </a:solidFill>
                <a:latin typeface="Times New Roman" pitchFamily="18" charset="0"/>
              </a:rPr>
              <a:t>ICNIRP Guidelines 2020</a:t>
            </a:r>
            <a:endParaRPr lang="en-CA" altLang="th-TH" sz="20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4149080"/>
            <a:ext cx="7450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th-TH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ขีดจำกัด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 </a:t>
            </a:r>
            <a:r>
              <a:rPr lang="th-TH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สำหรับการสัมผัส</a:t>
            </a:r>
            <a:r>
              <a:rPr lang="th-TH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ของประชาชนทั่วไปจาก</a:t>
            </a:r>
            <a:r>
              <a:rPr lang="th-TH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โทรศัพท์มือถือ</a:t>
            </a:r>
            <a:endParaRPr lang="th-TH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9958" y="5042118"/>
            <a:ext cx="67504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SAR -</a:t>
            </a:r>
            <a:r>
              <a:rPr lang="en-US" b="1" dirty="0" smtClean="0">
                <a:ea typeface="Calibri"/>
                <a:cs typeface="TH SarabunPSK"/>
              </a:rPr>
              <a:t> </a:t>
            </a:r>
            <a:r>
              <a:rPr lang="th-TH" b="1" dirty="0" smtClean="0">
                <a:ea typeface="Calibri"/>
                <a:cs typeface="TH SarabunPSK"/>
              </a:rPr>
              <a:t>ตัวชี้วัด</a:t>
            </a:r>
            <a:r>
              <a:rPr lang="th-TH" b="1" dirty="0">
                <a:ea typeface="Calibri"/>
                <a:cs typeface="TH SarabunPSK"/>
              </a:rPr>
              <a:t>อัตราที่พลังงานถูกดูดกลืนโดยร่างกาย (หรือปริมาตรเนื้อเยื่อ) เมื่อสัมผัสกับสนามแม่เหล็กไฟฟ้าความถี่วิทยุ ค่า </a:t>
            </a:r>
            <a:r>
              <a:rPr lang="en-US" b="1" dirty="0">
                <a:latin typeface="TH SarabunPSK"/>
                <a:ea typeface="Calibri"/>
              </a:rPr>
              <a:t>SAR </a:t>
            </a:r>
            <a:r>
              <a:rPr lang="th-TH" b="1" dirty="0">
                <a:latin typeface="TH SarabunPSK"/>
                <a:ea typeface="Calibri"/>
              </a:rPr>
              <a:t>มีหน่วยวัดเป็นวัตต์ต่อกิโลกรัม (</a:t>
            </a:r>
            <a:r>
              <a:rPr lang="en-US" b="1" dirty="0">
                <a:latin typeface="TH SarabunPSK"/>
                <a:ea typeface="Calibri"/>
              </a:rPr>
              <a:t>W/kg</a:t>
            </a:r>
            <a:r>
              <a:rPr lang="th-TH" b="1" dirty="0">
                <a:latin typeface="TH SarabunPSK"/>
                <a:ea typeface="Calibri"/>
              </a:rPr>
              <a:t>)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24749488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 txBox="1">
            <a:spLocks/>
          </p:cNvSpPr>
          <p:nvPr/>
        </p:nvSpPr>
        <p:spPr bwMode="auto">
          <a:xfrm>
            <a:off x="381000" y="152400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ห้องปฏิบัติการทดสอบ </a:t>
            </a:r>
            <a:r>
              <a:rPr lang="en-US" sz="4000" b="1" dirty="0" smtClean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SAR </a:t>
            </a: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ของสำนักงาน </a:t>
            </a:r>
            <a:r>
              <a:rPr lang="th-TH" sz="4000" b="1" dirty="0" err="1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กสทช</a:t>
            </a: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239000" cy="54023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68571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2952328" cy="712982"/>
          </a:xfrm>
        </p:spPr>
        <p:txBody>
          <a:bodyPr/>
          <a:lstStyle/>
          <a:p>
            <a:r>
              <a:rPr lang="th-TH" sz="4000" dirty="0">
                <a:solidFill>
                  <a:srgbClr val="0033CC"/>
                </a:solidFill>
              </a:rPr>
              <a:t>หัวข้อการนำเสนอ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802" y="1484784"/>
            <a:ext cx="51054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ระบบโทรศัพท์มือถือ</a:t>
            </a:r>
            <a:endParaRPr lang="th-TH" sz="3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634" y="872480"/>
            <a:ext cx="8479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ทำความเข้าใจกับ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คำศัพท์</a:t>
            </a:r>
            <a:r>
              <a:rPr lang="en-US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สนามแม่เหล็ก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ไฟฟ้า คลื่นแม่เหล็กไฟฟ้า 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คลื่นวิทยุ</a:t>
            </a:r>
          </a:p>
        </p:txBody>
      </p:sp>
      <p:sp>
        <p:nvSpPr>
          <p:cNvPr id="20" name="TextBox 4"/>
          <p:cNvSpPr txBox="1"/>
          <p:nvPr/>
        </p:nvSpPr>
        <p:spPr>
          <a:xfrm>
            <a:off x="6259336" y="6228020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6543" y="2132856"/>
            <a:ext cx="86059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การสัมผัสสนามแม่เหล็กไฟฟ้าจากโทรศัพท์มือถือ 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เสา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สัญญาณมือ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ถือ</a:t>
            </a:r>
            <a:endParaRPr lang="th-TH" sz="3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2780928"/>
            <a:ext cx="7927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ผลกระทบ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ต่อสุขภาพที่อาจเกิดขึ้นจากการสัมผัสสนามแม่เหล็กไฟฟ้า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8687" y="3501008"/>
            <a:ext cx="5753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สัมผัส </a:t>
            </a:r>
            <a:r>
              <a:rPr lang="en-US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ความปลอดภัย</a:t>
            </a:r>
            <a:r>
              <a:rPr lang="en-US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687" y="4221088"/>
            <a:ext cx="61135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ข้อเท็จจริงที่ควรรู้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เกี่ยวกับฟ้าผ่า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และโทรศัพท์มือถือ</a:t>
            </a:r>
            <a:endParaRPr lang="th-TH" sz="3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687" y="4869160"/>
            <a:ext cx="8777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กรณีศึกษา </a:t>
            </a:r>
            <a:r>
              <a:rPr lang="en-US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การตรวจสอบเครื่องโทรศัพท์มือถือที่ชำรุดเนื่องจากเหตุการณ์ฟ้าผ่าที่บางสะพานน้อย </a:t>
            </a:r>
            <a:r>
              <a:rPr lang="th-TH" sz="3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ประจวบคีรีขันธ์</a:t>
            </a:r>
            <a:endParaRPr lang="th-TH" sz="3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44978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153400" cy="633413"/>
          </a:xfrm>
        </p:spPr>
        <p:txBody>
          <a:bodyPr/>
          <a:lstStyle/>
          <a:p>
            <a:r>
              <a:rPr lang="th-TH" sz="4000" b="1" dirty="0" smtClean="0">
                <a:solidFill>
                  <a:srgbClr val="1409F1"/>
                </a:solidFill>
                <a:latin typeface="Angsana New" pitchFamily="18" charset="-34"/>
              </a:rPr>
              <a:t>มาตรฐานความปลอดภัยสำหรับการ</a:t>
            </a:r>
            <a:r>
              <a:rPr lang="th-TH" sz="4000" b="1" u="sng" dirty="0" smtClean="0">
                <a:solidFill>
                  <a:srgbClr val="1409F1"/>
                </a:solidFill>
                <a:latin typeface="Angsana New" pitchFamily="18" charset="-34"/>
              </a:rPr>
              <a:t>สัมผัสทั่วร่างกาย </a:t>
            </a:r>
            <a:endParaRPr lang="th-TH" sz="4000" b="1" u="sng" dirty="0" smtClean="0">
              <a:solidFill>
                <a:srgbClr val="1409F1"/>
              </a:solidFill>
            </a:endParaRPr>
          </a:p>
        </p:txBody>
      </p:sp>
      <p:sp>
        <p:nvSpPr>
          <p:cNvPr id="23" name="ชื่อเรื่อง 1"/>
          <p:cNvSpPr txBox="1">
            <a:spLocks/>
          </p:cNvSpPr>
          <p:nvPr/>
        </p:nvSpPr>
        <p:spPr bwMode="auto">
          <a:xfrm>
            <a:off x="1447800" y="914400"/>
            <a:ext cx="7532688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ระดับการสัมผัสที่ทำให้เกิดผลกระทบ อันอาจเป็นอันตรายต่อสุขภาพ</a:t>
            </a:r>
          </a:p>
        </p:txBody>
      </p:sp>
      <p:sp>
        <p:nvSpPr>
          <p:cNvPr id="24" name="ชื่อเรื่องรอง 2"/>
          <p:cNvSpPr txBox="1">
            <a:spLocks/>
          </p:cNvSpPr>
          <p:nvPr/>
        </p:nvSpPr>
        <p:spPr bwMode="auto">
          <a:xfrm rot="16200000">
            <a:off x="-2373311" y="3059112"/>
            <a:ext cx="55626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ระดับการสัมผัส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(อัตราการดูดกลืนพลังงานจำเพาะ)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ลูกศรขึ้น 3"/>
          <p:cNvSpPr/>
          <p:nvPr/>
        </p:nvSpPr>
        <p:spPr>
          <a:xfrm>
            <a:off x="592666" y="846667"/>
            <a:ext cx="77788" cy="548322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ลูกศรซ้าย 14"/>
          <p:cNvSpPr/>
          <p:nvPr/>
        </p:nvSpPr>
        <p:spPr>
          <a:xfrm>
            <a:off x="1390650" y="1493838"/>
            <a:ext cx="7524750" cy="258762"/>
          </a:xfrm>
          <a:prstGeom prst="leftArrow">
            <a:avLst/>
          </a:prstGeom>
          <a:solidFill>
            <a:schemeClr val="accent4"/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pic>
        <p:nvPicPr>
          <p:cNvPr id="28" name="รูปภาพ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9455" y="5194335"/>
            <a:ext cx="1685745" cy="116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ลูกศรลง 19"/>
          <p:cNvSpPr/>
          <p:nvPr/>
        </p:nvSpPr>
        <p:spPr>
          <a:xfrm>
            <a:off x="3006725" y="1700213"/>
            <a:ext cx="92075" cy="2490787"/>
          </a:xfrm>
          <a:prstGeom prst="downArrow">
            <a:avLst/>
          </a:prstGeom>
          <a:solidFill>
            <a:srgbClr val="587E25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1" name="ลูกศรขึ้น 3"/>
          <p:cNvSpPr/>
          <p:nvPr/>
        </p:nvSpPr>
        <p:spPr>
          <a:xfrm rot="5400000">
            <a:off x="4777581" y="2156619"/>
            <a:ext cx="46038" cy="8382000"/>
          </a:xfrm>
          <a:prstGeom prst="upArrow">
            <a:avLst/>
          </a:prstGeom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1798813" y="2672883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ลดระดับลง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เท่า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406525" y="4476750"/>
            <a:ext cx="3325813" cy="1588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Rectangle 35"/>
          <p:cNvSpPr>
            <a:spLocks noChangeArrowheads="1"/>
          </p:cNvSpPr>
          <p:nvPr/>
        </p:nvSpPr>
        <p:spPr bwMode="auto">
          <a:xfrm>
            <a:off x="1295400" y="4055534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เกณฑ์มาตรฐานสำหรับคนทำงาน</a:t>
            </a:r>
            <a:r>
              <a:rPr lang="th-TH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827588" y="5165725"/>
            <a:ext cx="3249612" cy="15875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2" name="Rectangle 37"/>
          <p:cNvSpPr>
            <a:spLocks noChangeArrowheads="1"/>
          </p:cNvSpPr>
          <p:nvPr/>
        </p:nvSpPr>
        <p:spPr bwMode="auto">
          <a:xfrm>
            <a:off x="4267200" y="4737099"/>
            <a:ext cx="4419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เกณฑ์มาตรฐานสำหรับประชาชน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5152405" y="2918947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ลดระดับลง 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50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เท่า</a:t>
            </a:r>
          </a:p>
        </p:txBody>
      </p:sp>
      <p:sp>
        <p:nvSpPr>
          <p:cNvPr id="41" name="ลูกศรลง 19"/>
          <p:cNvSpPr/>
          <p:nvPr/>
        </p:nvSpPr>
        <p:spPr>
          <a:xfrm>
            <a:off x="6350000" y="1733550"/>
            <a:ext cx="46038" cy="3184525"/>
          </a:xfrm>
          <a:prstGeom prst="downArrow">
            <a:avLst/>
          </a:prstGeom>
          <a:solidFill>
            <a:srgbClr val="587E25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685800" y="685800"/>
            <a:ext cx="914400" cy="5638800"/>
          </a:xfrm>
          <a:prstGeom prst="upArrow">
            <a:avLst/>
          </a:prstGeom>
          <a:gradFill flip="none" rotWithShape="1">
            <a:gsLst>
              <a:gs pos="71000">
                <a:srgbClr val="00B050"/>
              </a:gs>
              <a:gs pos="81000">
                <a:srgbClr val="FFFF00"/>
              </a:gs>
              <a:gs pos="83000">
                <a:srgbClr val="FFFF00"/>
              </a:gs>
              <a:gs pos="100000">
                <a:srgbClr val="FF0000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668" name="AutoShape 2" descr="Image result for tower climber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ngsana New" pitchFamily="18" charset="-34"/>
            </a:endParaRPr>
          </a:p>
        </p:txBody>
      </p:sp>
      <p:pic>
        <p:nvPicPr>
          <p:cNvPr id="27669" name="Picture 4" descr="Image result for mobile phone tower climber, 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6025" y="4546599"/>
            <a:ext cx="1019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5334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 txBox="1">
            <a:spLocks/>
          </p:cNvSpPr>
          <p:nvPr/>
        </p:nvSpPr>
        <p:spPr bwMode="auto">
          <a:xfrm>
            <a:off x="228600" y="20478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SAR </a:t>
            </a:r>
            <a:r>
              <a:rPr lang="th-TH" sz="3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ที่เฉลี่ยทั่วร่างกาย </a:t>
            </a:r>
            <a:r>
              <a:rPr lang="th-TH" sz="3000" b="1" dirty="0" smtClean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และขีดจำกัด</a:t>
            </a:r>
            <a:r>
              <a:rPr lang="th-TH" sz="3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การสัมผัสในแง่ของความแรงของสนาม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16013" y="134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altLang="th-TH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dosimetry_curv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93" y="861273"/>
            <a:ext cx="3997325" cy="272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1188" y="5589588"/>
            <a:ext cx="25130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1400" b="1" dirty="0" smtClean="0">
                <a:solidFill>
                  <a:srgbClr val="000000"/>
                </a:solidFill>
                <a:latin typeface="Times New Roman" pitchFamily="18" charset="0"/>
                <a:cs typeface="Angsana New" pitchFamily="18" charset="-34"/>
              </a:rPr>
              <a:t>:  </a:t>
            </a:r>
            <a:r>
              <a:rPr lang="en-US" altLang="th-TH" sz="1400" b="1" dirty="0">
                <a:solidFill>
                  <a:srgbClr val="000000"/>
                </a:solidFill>
                <a:latin typeface="Times New Roman" pitchFamily="18" charset="0"/>
              </a:rPr>
              <a:t>IEEE  </a:t>
            </a:r>
            <a:r>
              <a:rPr lang="en-US" altLang="th-TH" sz="1400" b="1" dirty="0" err="1" smtClean="0">
                <a:solidFill>
                  <a:srgbClr val="000000"/>
                </a:solidFill>
                <a:latin typeface="Times New Roman" pitchFamily="18" charset="0"/>
              </a:rPr>
              <a:t>Std</a:t>
            </a:r>
            <a:r>
              <a:rPr lang="en-US" altLang="th-TH" sz="1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th-TH" sz="1400" b="1" dirty="0" smtClean="0">
                <a:solidFill>
                  <a:srgbClr val="000000"/>
                </a:solidFill>
                <a:latin typeface="Times New Roman" pitchFamily="18" charset="0"/>
              </a:rPr>
              <a:t>C95.1-2019</a:t>
            </a:r>
            <a:endParaRPr lang="en-CA" altLang="th-TH" sz="14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3528" y="3581400"/>
            <a:ext cx="396240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ขีดจำกัดในแง่ความแรงของสนามสำหรับการสัมผัสในสภาพแวดล้อมที่ไม่มีการ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 (ระดับสำหรับ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ประชาชน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32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11188" y="2781300"/>
            <a:ext cx="25130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altLang="th-TH" sz="1400" b="1" dirty="0" smtClean="0">
                <a:solidFill>
                  <a:srgbClr val="000000"/>
                </a:solidFill>
                <a:latin typeface="Times New Roman" pitchFamily="18" charset="0"/>
              </a:rPr>
              <a:t> : ANSI </a:t>
            </a:r>
            <a:r>
              <a:rPr lang="en-US" altLang="th-TH" sz="1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th-TH" sz="1400" b="1" dirty="0" err="1" smtClean="0">
                <a:solidFill>
                  <a:srgbClr val="000000"/>
                </a:solidFill>
                <a:latin typeface="Times New Roman" pitchFamily="18" charset="0"/>
              </a:rPr>
              <a:t>Std</a:t>
            </a:r>
            <a:r>
              <a:rPr lang="en-US" altLang="th-TH" sz="1400" b="1" dirty="0" smtClean="0">
                <a:solidFill>
                  <a:srgbClr val="000000"/>
                </a:solidFill>
                <a:latin typeface="Times New Roman" pitchFamily="18" charset="0"/>
              </a:rPr>
              <a:t> C95.1-1982</a:t>
            </a:r>
            <a:endParaRPr lang="en-CA" altLang="th-TH" sz="14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20713" y="1196975"/>
            <a:ext cx="33264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SAR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alt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เฉลี่ยทั่วร่างกาย สำหรับผู้ใหญ่ เด็กวัย ๑๐ ปี เด็กวัย ๑ ขวบ และทารก</a:t>
            </a:r>
            <a:endParaRPr lang="en-CA" altLang="th-TH" sz="32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74" y="3501008"/>
            <a:ext cx="4095350" cy="2966136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036245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152399"/>
            <a:ext cx="8610600" cy="540000"/>
          </a:xfrm>
        </p:spPr>
        <p:txBody>
          <a:bodyPr/>
          <a:lstStyle/>
          <a:p>
            <a:r>
              <a:rPr lang="th-TH" sz="3200" dirty="0" smtClean="0">
                <a:solidFill>
                  <a:srgbClr val="1409F1"/>
                </a:solidFill>
              </a:rPr>
              <a:t>เกณฑ์มาตรฐาน</a:t>
            </a:r>
            <a:r>
              <a:rPr lang="th-TH" sz="3200" b="1" dirty="0" smtClean="0">
                <a:solidFill>
                  <a:srgbClr val="1409F1"/>
                </a:solidFill>
              </a:rPr>
              <a:t>ความ</a:t>
            </a:r>
            <a:r>
              <a:rPr lang="th-TH" sz="3200" dirty="0" smtClean="0">
                <a:solidFill>
                  <a:srgbClr val="1409F1"/>
                </a:solidFill>
              </a:rPr>
              <a:t>ปลอดภัยสำหรับการสัมผัสทั้งร่างกาย</a:t>
            </a:r>
            <a:r>
              <a:rPr lang="en-US" sz="2800" b="1" dirty="0" smtClean="0">
                <a:solidFill>
                  <a:srgbClr val="1409F1"/>
                </a:solidFill>
              </a:rPr>
              <a:t> </a:t>
            </a:r>
            <a:r>
              <a:rPr lang="en-US" sz="2800" b="1" dirty="0">
                <a:solidFill>
                  <a:srgbClr val="1409F1"/>
                </a:solidFill>
              </a:rPr>
              <a:t/>
            </a:r>
            <a:br>
              <a:rPr lang="en-US" sz="2800" b="1" dirty="0">
                <a:solidFill>
                  <a:srgbClr val="1409F1"/>
                </a:solidFill>
              </a:rPr>
            </a:br>
            <a:r>
              <a:rPr lang="en-US" sz="2800" b="1" dirty="0">
                <a:solidFill>
                  <a:srgbClr val="1409F1"/>
                </a:solidFill>
              </a:rPr>
              <a:t>(</a:t>
            </a:r>
            <a:r>
              <a:rPr lang="th-TH" sz="2800" dirty="0">
                <a:solidFill>
                  <a:srgbClr val="1409F1"/>
                </a:solidFill>
              </a:rPr>
              <a:t>ออกแบบโดยใช้ข้อมูลที่ได้รับการยืนยันและพิสูจน์</a:t>
            </a:r>
            <a:r>
              <a:rPr lang="th-TH" sz="2800" dirty="0" smtClean="0">
                <a:solidFill>
                  <a:srgbClr val="1409F1"/>
                </a:solidFill>
              </a:rPr>
              <a:t>แล้ว</a:t>
            </a:r>
            <a:r>
              <a:rPr lang="en-US" sz="2800" dirty="0" smtClean="0">
                <a:solidFill>
                  <a:srgbClr val="1409F1"/>
                </a:solidFill>
              </a:rPr>
              <a:t>)</a:t>
            </a:r>
            <a:endParaRPr lang="th-TH" sz="2800" b="1" dirty="0">
              <a:solidFill>
                <a:srgbClr val="1409F1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14400"/>
            <a:ext cx="66294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 rot="-5400000">
            <a:off x="611982" y="4798218"/>
            <a:ext cx="18288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ความแรงของสนาม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828800" y="5943600"/>
            <a:ext cx="9906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ความถี่</a:t>
            </a:r>
            <a:endParaRPr lang="en-US" sz="2400" b="1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5029200" y="5100638"/>
            <a:ext cx="1485900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ประชาชนทั่วไป</a:t>
            </a:r>
            <a:endParaRPr lang="en-US" sz="2400" b="1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6172200" y="3352800"/>
            <a:ext cx="1534394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ผู้ประกอบอาชีพ</a:t>
            </a:r>
            <a:endParaRPr lang="en-US" sz="2400" b="1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 flipV="1">
            <a:off x="3467100" y="5526881"/>
            <a:ext cx="0" cy="1295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600200" y="2819400"/>
            <a:ext cx="0" cy="1295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54161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79512" y="1814959"/>
            <a:ext cx="4248472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solidFill>
                  <a:srgbClr val="0070C0"/>
                </a:solidFill>
              </a:rPr>
              <a:t>ข้อเท็จจริงที่ควร</a:t>
            </a:r>
            <a:r>
              <a:rPr lang="th-TH" sz="4800" b="1" dirty="0">
                <a:solidFill>
                  <a:srgbClr val="0070C0"/>
                </a:solidFill>
              </a:rPr>
              <a:t>รู้เกี่ยวกับ</a:t>
            </a:r>
            <a:r>
              <a:rPr lang="en-US" sz="4800" dirty="0" smtClean="0">
                <a:solidFill>
                  <a:srgbClr val="0070C0"/>
                </a:solidFill>
              </a:rPr>
              <a:t/>
            </a:r>
            <a:br>
              <a:rPr lang="en-US" sz="4800" dirty="0" smtClean="0">
                <a:solidFill>
                  <a:srgbClr val="0070C0"/>
                </a:solidFill>
              </a:rPr>
            </a:br>
            <a:r>
              <a:rPr lang="th-TH" sz="4800" b="1" dirty="0">
                <a:solidFill>
                  <a:srgbClr val="0070C0"/>
                </a:solidFill>
              </a:rPr>
              <a:t>ฟ้าผ่าและโทรศัพท์มือถือ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2051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668514" y="5661248"/>
            <a:ext cx="4392488" cy="576064"/>
          </a:xfrm>
        </p:spPr>
        <p:txBody>
          <a:bodyPr/>
          <a:lstStyle/>
          <a:p>
            <a:pPr algn="l" eaLnBrk="1" hangingPunct="1"/>
            <a:r>
              <a:rPr lang="th-TH" altLang="th-TH" sz="28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สำนักเทคโนโลยีและมาตรฐานโทรคมนาคม</a:t>
            </a:r>
            <a:endParaRPr lang="th-TH" altLang="th-TH" sz="28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79712" y="5055036"/>
            <a:ext cx="5585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นาย</a:t>
            </a:r>
            <a:r>
              <a:rPr lang="th-TH" sz="3200" b="1" dirty="0" err="1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ธี</a:t>
            </a: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ระ  จงสม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ชัย </a:t>
            </a:r>
            <a:r>
              <a:rPr lang="en-US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- 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วิศวกร</a:t>
            </a: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ปฏิบัติการ</a:t>
            </a:r>
            <a:r>
              <a:rPr lang="th-TH" sz="32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+mj-cs"/>
              </a:rPr>
              <a:t>ระดับกลาง</a:t>
            </a:r>
            <a:endParaRPr lang="th-TH" sz="32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12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5003800" y="1268413"/>
            <a:ext cx="3600450" cy="2881312"/>
          </a:xfrm>
          <a:prstGeom prst="rect">
            <a:avLst/>
          </a:prstGeom>
        </p:spPr>
        <p:txBody>
          <a:bodyPr anchor="ctr"/>
          <a:lstStyle/>
          <a:p>
            <a:pPr algn="thaiDist">
              <a:buFontTx/>
              <a:buChar char="-"/>
              <a:defRPr/>
            </a:pPr>
            <a:r>
              <a:rPr lang="th-TH" sz="2000" dirty="0">
                <a:solidFill>
                  <a:prstClr val="black"/>
                </a:solidFill>
                <a:cs typeface="Angsana New"/>
              </a:rPr>
              <a:t> ฟ้าผ่าเป็นปรากฏการณ์ธรรมชาติ เกิดการถ่ายเทประจุไฟฟ้าปริมาณมหาศาล ภายในก้อนเมฆ หรือระหว่างก้อนเมฆกับก้อนเมฆ หรือระหว่างก้อนเมฆกับพื้นดิน</a:t>
            </a:r>
          </a:p>
          <a:p>
            <a:pPr algn="thaiDist">
              <a:defRPr/>
            </a:pPr>
            <a:endParaRPr lang="th-TH" sz="2000" dirty="0">
              <a:solidFill>
                <a:prstClr val="black"/>
              </a:solidFill>
              <a:cs typeface="Angsana New"/>
            </a:endParaRPr>
          </a:p>
          <a:p>
            <a:pPr algn="thaiDist">
              <a:buFontTx/>
              <a:buChar char="-"/>
              <a:defRPr/>
            </a:pPr>
            <a:r>
              <a:rPr lang="th-TH" sz="2000" dirty="0">
                <a:solidFill>
                  <a:prstClr val="black"/>
                </a:solidFill>
                <a:cs typeface="Angsana New"/>
              </a:rPr>
              <a:t> ภายในก้อนเมฆมีการไหลเวียนของอากาศ ทำให้หยดน้ำและก้อนน้ำแข็งในเมฆเสียดสีกันจนเกิดประจุไฟฟ้า เมื่อประจุไฟฟ้าจำนวนมากสะสมจนความต่างศักย์ทางไฟฟ้ามีค่าสูงเพียงพอที่จะทำให้อากาศเปลี่ยนสภาพเป็นตัวนำไฟฟ้าชั่วคราวจะเกิดการถ่ายเทประจุฟ้าปริมาณมหาศาล</a:t>
            </a:r>
          </a:p>
        </p:txBody>
      </p:sp>
      <p:pic>
        <p:nvPicPr>
          <p:cNvPr id="3075" name="Picture 2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5370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6" descr="chili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365625"/>
            <a:ext cx="32750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22"/>
          <p:cNvSpPr>
            <a:spLocks noChangeArrowheads="1"/>
          </p:cNvSpPr>
          <p:nvPr/>
        </p:nvSpPr>
        <p:spPr bwMode="auto">
          <a:xfrm>
            <a:off x="5003800" y="5168900"/>
            <a:ext cx="3889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ฟ้าผ่าอาจเกิดร่วมกับปรากฏการณ์อื่น เช่น พายุใต้ฝุ่น ภูเขาไฟระเบิด พายุทราย เป็นต้น</a:t>
            </a:r>
            <a:endParaRPr lang="en-US" altLang="th-TH" sz="20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078" name="ชื่อเรื่อง 1"/>
          <p:cNvSpPr txBox="1">
            <a:spLocks/>
          </p:cNvSpPr>
          <p:nvPr/>
        </p:nvSpPr>
        <p:spPr bwMode="auto">
          <a:xfrm>
            <a:off x="827088" y="115888"/>
            <a:ext cx="7632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ฟ้าผ่าเกิดขึ้นได้อย่างไร</a:t>
            </a:r>
            <a:r>
              <a:rPr lang="en-US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?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39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imagesCANI2LL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1036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412875"/>
            <a:ext cx="4572000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1) ฟ้าผ่าภายในก้อนเมฆ</a:t>
            </a:r>
          </a:p>
          <a:p>
            <a:pPr marL="457200" indent="-457200">
              <a:defRPr/>
            </a:pPr>
            <a:endParaRPr lang="en-US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ฟ้าผ่าระหว่างก้อนเมฆ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3)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ฟ้าผ่าจากฐานเมฆลงสู่พื้นโลก </a:t>
            </a: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(negative lightning)</a:t>
            </a:r>
            <a:endParaRPr lang="th-TH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4)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ฟ้าผ่าจากยอดเมฆลงสู่พื้นโลก </a:t>
            </a:r>
            <a:r>
              <a:rPr lang="en-US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(positive lightning)</a:t>
            </a:r>
          </a:p>
        </p:txBody>
      </p:sp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2339975" y="260350"/>
            <a:ext cx="4824413" cy="792163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th-TH" sz="2400" b="1" dirty="0">
              <a:solidFill>
                <a:srgbClr val="FF0000"/>
              </a:solidFill>
              <a:cs typeface="Angsana New"/>
            </a:endParaRPr>
          </a:p>
          <a:p>
            <a:pPr>
              <a:defRPr/>
            </a:pPr>
            <a:r>
              <a:rPr lang="th-TH" b="1" dirty="0">
                <a:solidFill>
                  <a:srgbClr val="FF0000"/>
                </a:solidFill>
                <a:cs typeface="Angsana New"/>
              </a:rPr>
              <a:t>ลักษณะหลักๆ ของการเกิดฟ้าผ่า มี 4 แบบ</a:t>
            </a:r>
          </a:p>
          <a:p>
            <a:pPr>
              <a:defRPr/>
            </a:pPr>
            <a:endParaRPr lang="th-TH" sz="1800" b="1" dirty="0">
              <a:solidFill>
                <a:srgbClr val="FF0000"/>
              </a:solidFill>
              <a:cs typeface="Angsana New"/>
            </a:endParaRPr>
          </a:p>
          <a:p>
            <a:pPr>
              <a:defRPr/>
            </a:pPr>
            <a:endParaRPr lang="th-TH" sz="1800" b="1" dirty="0">
              <a:solidFill>
                <a:srgbClr val="FF0000"/>
              </a:solidFill>
              <a:cs typeface="Angsana New"/>
            </a:endParaRPr>
          </a:p>
          <a:p>
            <a:pPr>
              <a:defRPr/>
            </a:pPr>
            <a:endParaRPr lang="en-US" sz="18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4101" name="Picture 9" descr="imagesCAKTB6I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42386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2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9613" y="188913"/>
            <a:ext cx="5976937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b="1" dirty="0">
                <a:solidFill>
                  <a:srgbClr val="FF0000"/>
                </a:solidFill>
                <a:latin typeface="Angsana New" pitchFamily="18" charset="-34"/>
                <a:cs typeface="Angsana New"/>
              </a:rPr>
              <a:t>ตัวอย่าง ขั้นตอนของการเกิดฟ้าผ่าแบบลบ </a:t>
            </a:r>
            <a:r>
              <a:rPr lang="th-TH" b="1" dirty="0">
                <a:solidFill>
                  <a:srgbClr val="FF0000"/>
                </a:solidFill>
                <a:cs typeface="Angsana New"/>
              </a:rPr>
              <a:t>	</a:t>
            </a:r>
          </a:p>
        </p:txBody>
      </p:sp>
      <p:pic>
        <p:nvPicPr>
          <p:cNvPr id="5123" name="Picture 4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1512888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15113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25538"/>
            <a:ext cx="15843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25538"/>
            <a:ext cx="1655762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25538"/>
            <a:ext cx="15113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1547813" y="2060575"/>
            <a:ext cx="36036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19475" y="2060575"/>
            <a:ext cx="3603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292725" y="2060575"/>
            <a:ext cx="358775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164388" y="2060575"/>
            <a:ext cx="360362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14" descr="Lightning-Animation-WV-lightning-dot-com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37449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292725" y="3860800"/>
            <a:ext cx="3240088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>
              <a:defRPr/>
            </a:pPr>
            <a:r>
              <a:rPr lang="th-TH" sz="2000" dirty="0">
                <a:solidFill>
                  <a:prstClr val="black"/>
                </a:solidFill>
                <a:cs typeface="Angsana New"/>
              </a:rPr>
              <a:t>ในภาพแสดงกระแส</a:t>
            </a:r>
            <a:r>
              <a:rPr lang="th-TH" sz="2000" dirty="0" err="1">
                <a:solidFill>
                  <a:prstClr val="black"/>
                </a:solidFill>
                <a:cs typeface="Angsana New"/>
              </a:rPr>
              <a:t>สตรีมเมอร์</a:t>
            </a:r>
            <a:r>
              <a:rPr lang="th-TH" sz="2000" dirty="0">
                <a:solidFill>
                  <a:prstClr val="black"/>
                </a:solidFill>
                <a:cs typeface="Angsana New"/>
              </a:rPr>
              <a:t> 2 สาย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/>
            </a:r>
            <a:br>
              <a:rPr lang="en-US" sz="2000" dirty="0">
                <a:solidFill>
                  <a:prstClr val="black"/>
                </a:solidFill>
                <a:cs typeface="Arial" pitchFamily="34" charset="0"/>
              </a:rPr>
            </a:br>
            <a:r>
              <a:rPr lang="th-TH" sz="2000" dirty="0">
                <a:solidFill>
                  <a:prstClr val="black"/>
                </a:solidFill>
                <a:cs typeface="Angsana New"/>
              </a:rPr>
              <a:t>สายหนึ่งพุ่งขึ้นจากยอดไม้ ส่วนอีกสายหนึ่งพุ่งขึ้นจากหลังคาบ้าน หากกระแสนำแบบขั้น (ประจุลบ) บรรจบกับกระแส</a:t>
            </a:r>
            <a:r>
              <a:rPr lang="th-TH" sz="2000" dirty="0" err="1">
                <a:solidFill>
                  <a:prstClr val="black"/>
                </a:solidFill>
                <a:cs typeface="Angsana New"/>
              </a:rPr>
              <a:t>สตรีมเมอร์</a:t>
            </a:r>
            <a:r>
              <a:rPr lang="th-TH" sz="2000" dirty="0">
                <a:solidFill>
                  <a:prstClr val="black"/>
                </a:solidFill>
                <a:cs typeface="Angsana New"/>
              </a:rPr>
              <a:t> (ประจุบวก) ที่ไหนก่อน ก็จะเกิดฟ้าผ่า ณ ตำแหน่งนั้น ในภาพนี้คือฟ้าผ่าที่ต้นไม้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4500563" y="4581525"/>
            <a:ext cx="50323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 txBox="1">
            <a:spLocks/>
          </p:cNvSpPr>
          <p:nvPr/>
        </p:nvSpPr>
        <p:spPr bwMode="auto">
          <a:xfrm>
            <a:off x="2813050" y="188913"/>
            <a:ext cx="3054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อันตรายจากฟ้าผ่า</a:t>
            </a:r>
            <a:r>
              <a:rPr lang="en-US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…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850" y="1412875"/>
            <a:ext cx="3960813" cy="2087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3357563" y="135731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Rectangle 12"/>
          <p:cNvSpPr>
            <a:spLocks noChangeArrowheads="1"/>
          </p:cNvSpPr>
          <p:nvPr/>
        </p:nvSpPr>
        <p:spPr bwMode="auto">
          <a:xfrm>
            <a:off x="2195513" y="1989138"/>
            <a:ext cx="202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1. กระแสไฟฟ้าวิ่งเข้าสู่ร่างกายจากฟ้าผ่าโดยตรง</a:t>
            </a:r>
            <a:endParaRPr lang="en-US" altLang="th-TH" sz="18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0" name="Picture 32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176847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859338" y="1412875"/>
            <a:ext cx="3744912" cy="2087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2" name="Rectangle 34"/>
          <p:cNvSpPr>
            <a:spLocks noChangeArrowheads="1"/>
          </p:cNvSpPr>
          <p:nvPr/>
        </p:nvSpPr>
        <p:spPr bwMode="auto">
          <a:xfrm>
            <a:off x="6731000" y="1989138"/>
            <a:ext cx="1801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 กระแสไฟฟ้าแลบจากด้านข้าง (</a:t>
            </a:r>
            <a:r>
              <a:rPr lang="en-US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side flash</a:t>
            </a:r>
            <a:r>
              <a:rPr lang="th-TH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altLang="th-TH" sz="18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3" name="Picture 35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171767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323850" y="4005263"/>
            <a:ext cx="8351838" cy="2087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55" name="Rectangle 38"/>
          <p:cNvSpPr>
            <a:spLocks noChangeArrowheads="1"/>
          </p:cNvSpPr>
          <p:nvPr/>
        </p:nvSpPr>
        <p:spPr bwMode="auto">
          <a:xfrm>
            <a:off x="6588125" y="4652963"/>
            <a:ext cx="202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3. กระแสไฟฟ้าวิ่งตามพื้น (</a:t>
            </a:r>
            <a:r>
              <a:rPr lang="en-US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Ground current</a:t>
            </a:r>
            <a:r>
              <a:rPr lang="th-TH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en-US" altLang="th-TH" sz="18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56" name="Picture 39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20161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1" descr="Lightning_kills_20_cows0_131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25701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42" descr="Understanding_Lightning_-_Grounnd_Current_Bridge_-_32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37063"/>
            <a:ext cx="16557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3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 txBox="1">
            <a:spLocks/>
          </p:cNvSpPr>
          <p:nvPr/>
        </p:nvSpPr>
        <p:spPr bwMode="auto">
          <a:xfrm>
            <a:off x="2987675" y="260350"/>
            <a:ext cx="3054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ตัวนำ/สื่อล่อฟ้าผ่า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5003800" y="1196975"/>
            <a:ext cx="33131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6987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สายฟ้า (</a:t>
            </a:r>
            <a:r>
              <a:rPr lang="en-US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thunderbolt</a:t>
            </a: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) มีแนวโน้มที่จะวิ่งเข้าสู่จุดที่สูงสุดของวัตถุใดๆ</a:t>
            </a:r>
            <a:r>
              <a:rPr lang="en-US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และหากวัตถุนั้นเป็นตัวนำไฟฟ้า การล่อฟ้าผ่าจะมีประสิทธิผลสูงขึ้น </a:t>
            </a:r>
          </a:p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th-TH" sz="2400" smtClean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algn="thaiDi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แนวคิดนี้ถูกนำมาพัฒนาเป็นระบบป้องกันฟ้าผ่า ประกอบด้วย แท่งตัวนำที่ติดบนสิ่งก่อสร้าง รากสายดิน และสายตัวนำ ที่เชื่อมต่อแท่งตัวนำเข้ากับรากสายดิน</a:t>
            </a:r>
          </a:p>
        </p:txBody>
      </p:sp>
      <p:pic>
        <p:nvPicPr>
          <p:cNvPr id="7172" name="Picture 8" descr="C:\Users\theera.j\OneDrive\เอกสาร\top\งาน ผอ. ทท\แผ่นพับ ฟ้าผ่า\picture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32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imagesCAPAFV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581525"/>
            <a:ext cx="2457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8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36563" y="188913"/>
            <a:ext cx="8167687" cy="633412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rgbClr val="FF0000"/>
                </a:solidFill>
                <a:cs typeface="Angsana New"/>
              </a:rPr>
              <a:t>โทรศัพท์มือถือ ทำให้เกิดฟ้าผ่าหรือไม่ ?</a:t>
            </a:r>
            <a:endParaRPr lang="en-US" b="1" dirty="0">
              <a:solidFill>
                <a:srgbClr val="FF0000"/>
              </a:solidFill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357563" y="135731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00113" y="981075"/>
            <a:ext cx="7272337" cy="172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42988" y="1125538"/>
            <a:ext cx="6842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69875" algn="l"/>
              </a:tabLst>
              <a:defRPr/>
            </a:pPr>
            <a:r>
              <a:rPr lang="en-US" sz="2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Arial" pitchFamily="34" charset="0"/>
              </a:rPr>
              <a:t> 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Angsana New"/>
              </a:rPr>
              <a:t>มีปริมาณโลหะน้อยและในการใช้งานโดยทั่วไปตัวเครื่องโทรศัพท์จะอยู่ต่ำกว่าจุดสูงสุดของร่างกาย ดังนั้น จึงมีโอกาสน้อยมากที่จะเป็นตัวล่อฟ้าผ่า </a:t>
            </a:r>
            <a:endParaRPr lang="en-US" sz="2000" dirty="0">
              <a:solidFill>
                <a:prstClr val="black"/>
              </a:solidFill>
              <a:latin typeface="TH SarabunPSK" pitchFamily="34" charset="-34"/>
              <a:ea typeface="Cordia New" pitchFamily="34" charset="-34"/>
              <a:cs typeface="Arial" pitchFamily="34" charset="0"/>
            </a:endParaRPr>
          </a:p>
          <a:p>
            <a:pPr algn="thaiDist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thaiDist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/>
            </a:pP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Angsana New"/>
              </a:rPr>
              <a:t>- คลื่นวิทยุไม่นำไฟฟ้า ดังนั้น สายฟ้าจึงไม่สามารถเข้ามาถึงผู้ใช้โทรศัพท์มือถือได้ตราบใดที่ตัวเครื่องไม่ได้เชื่อมต่อเข้ากับเต้าเสียบผ่านเครื่องชาร์ตแบตเตอร์รี่ </a:t>
            </a:r>
            <a:endParaRPr lang="th-TH" sz="2000" dirty="0">
              <a:solidFill>
                <a:prstClr val="black"/>
              </a:solidFill>
              <a:latin typeface="Arial" pitchFamily="34" charset="0"/>
              <a:cs typeface="Angsana New"/>
            </a:endParaRPr>
          </a:p>
        </p:txBody>
      </p:sp>
      <p:pic>
        <p:nvPicPr>
          <p:cNvPr id="8198" name="Picture 23" descr="news_img_5554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3671887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5" descr="news_img_55540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924175"/>
            <a:ext cx="36004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1908175" y="5661025"/>
            <a:ext cx="6408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ดร</a:t>
            </a:r>
            <a:r>
              <a:rPr lang="en-US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.</a:t>
            </a:r>
            <a:r>
              <a:rPr lang="th-TH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คมสันฯ หัวหน้าห้องจำลองฟ้าผ่า จุฬาลงกรณ์มหาวิทยาลัย สาธิตการทดลองที่พิสูจน์ว่าโทรศัพท์มือถือและสัญญาณโทรศัพท์มือถือไม่ใช่สื่อล่อฟ้า เมื่อวันที่ </a:t>
            </a:r>
            <a:r>
              <a:rPr lang="en-US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26 </a:t>
            </a:r>
            <a:r>
              <a:rPr lang="th-TH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มิ</a:t>
            </a:r>
            <a:r>
              <a:rPr lang="en-US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.</a:t>
            </a:r>
            <a:r>
              <a:rPr lang="th-TH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ย</a:t>
            </a:r>
            <a:r>
              <a:rPr lang="en-US" altLang="th-TH" sz="20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.52</a:t>
            </a:r>
            <a:endParaRPr lang="en-US" altLang="th-TH" sz="2000" smtClean="0">
              <a:solidFill>
                <a:prstClr val="black"/>
              </a:solidFill>
              <a:latin typeface="Arial" pitchFamily="34" charset="0"/>
              <a:ea typeface="Cordia New" pitchFamily="34" charset="-34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52400"/>
            <a:ext cx="75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th-TH" sz="4400" b="1" dirty="0">
                <a:solidFill>
                  <a:srgbClr val="1409F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ทำความเข้าใจกับคำศัพท์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8382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u="sng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หมายถึงอาณาบริเวณรอบแหล่งกำเนิด ซึ่งแหล่งกำเนิดนั้นแผ่อำนาจทางแรงออกไป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09800"/>
            <a:ext cx="4533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896914" y="4596825"/>
            <a:ext cx="2211388" cy="584775"/>
          </a:xfrm>
          <a:prstGeom prst="rect">
            <a:avLst/>
          </a:prstGeom>
          <a:ln>
            <a:solidFill>
              <a:srgbClr val="FF0000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สนามแม่เหล็กโลก</a:t>
            </a:r>
            <a:endParaRPr lang="en-IE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2" descr="imagesCAJCX2U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9" y="2083627"/>
            <a:ext cx="31813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464686" y="4596825"/>
            <a:ext cx="2650114" cy="584775"/>
          </a:xfrm>
          <a:prstGeom prst="rect">
            <a:avLst/>
          </a:prstGeom>
          <a:ln>
            <a:solidFill>
              <a:srgbClr val="0033CC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สนามโน้มถ่วงของโลก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754761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36563" y="115888"/>
            <a:ext cx="8167687" cy="635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rgbClr val="FF0000"/>
                </a:solidFill>
                <a:cs typeface="Angsana New"/>
              </a:rPr>
              <a:t>เครื่องประดับทำด้วยโลหะ ทำให้เกิดฟ้าผ่าหรือไม่ ?</a:t>
            </a:r>
            <a:endParaRPr lang="en-US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627313" y="4559300"/>
            <a:ext cx="403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69875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th-TH" sz="180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th-TH" sz="1800" b="1" smtClean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813" y="1211263"/>
            <a:ext cx="590391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thaiDist">
              <a:defRPr/>
            </a:pPr>
            <a:r>
              <a:rPr lang="th-TH" sz="2400" dirty="0">
                <a:solidFill>
                  <a:prstClr val="black"/>
                </a:solidFill>
                <a:cs typeface="Angsana New"/>
              </a:rPr>
              <a:t>ไม่เป็นตัวล่อสายฟ้าเช่นกัน อย่างไรก็ตามฟ้าผ่าอาจจะทำให้เกิดกระแสเหนี่ยวนำ 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(induced current) </a:t>
            </a:r>
            <a:r>
              <a:rPr lang="th-TH" sz="2400" dirty="0">
                <a:solidFill>
                  <a:prstClr val="black"/>
                </a:solidFill>
                <a:cs typeface="Angsana New"/>
              </a:rPr>
              <a:t>ขึ้นในโลหะ และอาจมีผลให้เกิดความร้อนในเนื้อโลหะ หากร้อนมากจะทำให้เกิดรอยไหม้บนผิวหนังที่โลหะนั้นสัมผัสอยู่ </a:t>
            </a: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9221" name="Picture 8" descr="imagesCA80LA9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67038"/>
            <a:ext cx="237648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ชื่อเรื่อง 1"/>
          <p:cNvSpPr txBox="1">
            <a:spLocks/>
          </p:cNvSpPr>
          <p:nvPr/>
        </p:nvSpPr>
        <p:spPr bwMode="auto">
          <a:xfrm>
            <a:off x="2771775" y="130175"/>
            <a:ext cx="3343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การป้องกันอันตรายจากฟ้าผ่า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 flipH="1" flipV="1">
            <a:off x="3357563" y="135731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0825" y="1052513"/>
            <a:ext cx="4105275" cy="2089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1763713" y="1697038"/>
            <a:ext cx="2736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การหลบในอาคารที่ติดตั้งสาย ล่อฟ้า คือวิธีป้องกันที่ดีที่สุด</a:t>
            </a:r>
          </a:p>
        </p:txBody>
      </p:sp>
      <p:pic>
        <p:nvPicPr>
          <p:cNvPr id="10246" name="Picture 2" descr="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1511300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43438" y="1052513"/>
            <a:ext cx="4249737" cy="20891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443663" y="1670050"/>
            <a:ext cx="24495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dirty="0">
                <a:solidFill>
                  <a:prstClr val="black"/>
                </a:solidFill>
                <a:latin typeface="TH SarabunPSK" pitchFamily="34" charset="-34"/>
                <a:ea typeface="Cordia New" pitchFamily="34" charset="-34"/>
                <a:cs typeface="Angsana New"/>
              </a:rPr>
              <a:t>การหลบในรถก็ป้องกันอันตรายได้ เช่นกัน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9" name="Picture 4" descr="ewf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379538"/>
            <a:ext cx="16383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55650" y="3573463"/>
            <a:ext cx="7632700" cy="215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51" name="Rectangle 5"/>
          <p:cNvSpPr>
            <a:spLocks noChangeArrowheads="1"/>
          </p:cNvSpPr>
          <p:nvPr/>
        </p:nvSpPr>
        <p:spPr bwMode="auto">
          <a:xfrm>
            <a:off x="4140200" y="3875088"/>
            <a:ext cx="41767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b="1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หากอยู่กลางแจ้ง</a:t>
            </a:r>
            <a:r>
              <a:rPr lang="en-US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-ห้ามหลบใต้ต้นไม้ หรือสิ่ง ก่อสร้างที่เป็นโลหะ </a:t>
            </a:r>
            <a:endParaRPr lang="en-US" altLang="th-TH" sz="2400" smtClean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4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-ควรนั่งยองๆ ยกส้นเท้าขึ้นให้ชิดกัน/ก้มศีรษะ เพื่อลดตัวให้ต่ำที่สุด</a:t>
            </a:r>
            <a:endParaRPr lang="en-US" altLang="th-TH" sz="2400" smtClean="0">
              <a:solidFill>
                <a:prstClr val="black"/>
              </a:solidFill>
              <a:latin typeface="Angsana New" pitchFamily="18" charset="-34"/>
              <a:ea typeface="Cordia New" pitchFamily="34" charset="-34"/>
              <a:cs typeface="Angsana New" pitchFamily="18" charset="-34"/>
            </a:endParaRPr>
          </a:p>
        </p:txBody>
      </p:sp>
      <p:pic>
        <p:nvPicPr>
          <p:cNvPr id="10252" name="Picture 6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6338"/>
            <a:ext cx="15621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9" descr="5rth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716338"/>
            <a:ext cx="15748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 txBox="1">
            <a:spLocks/>
          </p:cNvSpPr>
          <p:nvPr/>
        </p:nvSpPr>
        <p:spPr bwMode="auto">
          <a:xfrm>
            <a:off x="2771775" y="130175"/>
            <a:ext cx="3343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ผู้เชี่ยวชาญพูดว่าอย่างไร ?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187450" y="1249363"/>
            <a:ext cx="6985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“</a:t>
            </a: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โทรศัพท์มือถือ โลหะชิ้นเล็กๆ เครื่องประดับฯลฯ ไม่ได้ ล่อฟ้าผ่า</a:t>
            </a: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/>
            </a:r>
            <a:b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</a:b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ไม่มีอะไรล่อฟ้าผ่า สายฟ้ามีแนวโน้มที่จะผ่าวัตถุที่อยู่สูงกว่า คนที่ถูกฟ้าผ่าเนื่องจากพวกเขาอยู่ผิดที่ </a:t>
            </a: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ผิดเวลา ผิดที่คืออยู่บริเวณด้านนอกอาคาร ผิดเวลาคืออยู่ในช่วงที่มีฝนฟ้าคะนองอยู่ใกล้ๆ</a:t>
            </a: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”</a:t>
            </a: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จอห์น เจนซีเนียส ผู้เชี่ยวชาญด้านฟ้าผ่า จาก </a:t>
            </a: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NOAA</a:t>
            </a:r>
            <a:r>
              <a:rPr lang="th-TH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</a:t>
            </a:r>
            <a:r>
              <a:rPr lang="en-US" altLang="th-TH" sz="2800" smtClean="0">
                <a:solidFill>
                  <a:prstClr val="black"/>
                </a:solidFill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National Weather Service*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851275" y="3419475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8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The National Oceanic and Atmospheric Administration (NOAA)</a:t>
            </a:r>
          </a:p>
        </p:txBody>
      </p:sp>
      <p:sp>
        <p:nvSpPr>
          <p:cNvPr id="6" name="Rectangle 5"/>
          <p:cNvSpPr/>
          <p:nvPr/>
        </p:nvSpPr>
        <p:spPr>
          <a:xfrm>
            <a:off x="971550" y="1052513"/>
            <a:ext cx="7416800" cy="2808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270" name="Picture 6" descr="20060605_1_lr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5263"/>
            <a:ext cx="31623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"/>
          <p:cNvSpPr>
            <a:spLocks noChangeArrowheads="1"/>
          </p:cNvSpPr>
          <p:nvPr/>
        </p:nvSpPr>
        <p:spPr bwMode="auto">
          <a:xfrm>
            <a:off x="5219700" y="4868863"/>
            <a:ext cx="37449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thaiDi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*องค์การบริหารมหาสมุทรและชั้นบรรยากาศแห่งชาติ</a:t>
            </a:r>
            <a:r>
              <a:rPr lang="th-TH" altLang="th-TH" sz="1600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 (</a:t>
            </a:r>
            <a:r>
              <a:rPr lang="en-US" altLang="th-TH" sz="1600" b="1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National Oceanic and Atmospheric Administration / NOAA</a:t>
            </a:r>
            <a:r>
              <a:rPr lang="en-US" altLang="th-TH" sz="1600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 ) </a:t>
            </a:r>
            <a:r>
              <a:rPr lang="th-TH" altLang="th-TH" sz="1600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เป็นหน่วยงานด้านวิทยาศาสตร์ของสหรัฐอเมริกาอยู่ในกำกับของกระทรวงพาณิชย์ของสหรัฐอเมริกา โดยมุ่งเน้นไปที่สภาวะของมหาสมุทร, ทางน้ำสำคัญและชั้นบรรยากาศ</a:t>
            </a:r>
            <a:endParaRPr lang="th-TH" altLang="th-TH" sz="160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algn="thaiDi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1600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ที่มา </a:t>
            </a:r>
            <a:r>
              <a:rPr lang="en-US" altLang="th-TH" sz="1600" smtClean="0">
                <a:solidFill>
                  <a:srgbClr val="202122"/>
                </a:solidFill>
                <a:latin typeface="Angsana New" pitchFamily="18" charset="-34"/>
                <a:cs typeface="Angsana New" pitchFamily="18" charset="-34"/>
              </a:rPr>
              <a:t>: wikipedia</a:t>
            </a:r>
            <a:endParaRPr lang="th-TH" altLang="th-TH" sz="1600" smtClean="0">
              <a:solidFill>
                <a:srgbClr val="202122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6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ชื่อเรื่อง 1"/>
          <p:cNvSpPr txBox="1">
            <a:spLocks/>
          </p:cNvSpPr>
          <p:nvPr/>
        </p:nvSpPr>
        <p:spPr bwMode="auto">
          <a:xfrm>
            <a:off x="2771775" y="130175"/>
            <a:ext cx="33432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800" b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เอกสารประชาสัมพันธ์</a:t>
            </a:r>
            <a:endParaRPr lang="en-US" altLang="th-TH" sz="280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908050"/>
            <a:ext cx="23891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824"/>
            <a:ext cx="1905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44008" y="4437112"/>
            <a:ext cx="4392488" cy="10801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สำนักเทคโนโลยีและ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มาตรฐาน</a:t>
            </a:r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โทรคมนาคม 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(ทท.</a:t>
            </a:r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www.standard.nbtc.go.th</a:t>
            </a:r>
            <a:endParaRPr lang="th-TH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63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5496" y="1268760"/>
            <a:ext cx="4392488" cy="2304256"/>
          </a:xfrm>
        </p:spPr>
        <p:txBody>
          <a:bodyPr>
            <a:noAutofit/>
          </a:bodyPr>
          <a:lstStyle/>
          <a:p>
            <a:pPr algn="l"/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ตรวจสอบเครื่อง</a:t>
            </a:r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โทรศัพท์มือถือที่ชำรุดเนื่องจาก</a:t>
            </a:r>
            <a:r>
              <a:rPr lang="th-TH" sz="3200" b="1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เหตุการณ์</a:t>
            </a:r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ฟ้าผ่า ณ บาง</a:t>
            </a:r>
            <a:r>
              <a:rPr lang="th-TH" sz="3200" b="1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สะพานน้อย </a:t>
            </a:r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ประจวบคีรีขันธ์ </a:t>
            </a:r>
            <a:r>
              <a:rPr lang="th-TH" sz="3200" b="1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เมื่อเดือนเมษายน </a:t>
            </a:r>
            <a:r>
              <a:rPr lang="th-TH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2557 </a:t>
            </a:r>
            <a:r>
              <a:rPr lang="en-US" sz="32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3200" b="1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กรณีศึกษา</a:t>
            </a:r>
            <a:endParaRPr lang="en-US" sz="3200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80120" y="5373216"/>
            <a:ext cx="7164288" cy="576064"/>
          </a:xfrm>
        </p:spPr>
        <p:txBody>
          <a:bodyPr>
            <a:normAutofit fontScale="92500"/>
          </a:bodyPr>
          <a:lstStyle/>
          <a:p>
            <a:pPr algn="l"/>
            <a:r>
              <a:rPr lang="th-TH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สำนัก</a:t>
            </a:r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เทคโนโลยีและมาตรฐานโทรคมนาคม</a:t>
            </a:r>
            <a:r>
              <a:rPr lang="th-TH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ทท.</a:t>
            </a:r>
            <a:r>
              <a:rPr lang="th-TH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) สำนักงาน </a:t>
            </a:r>
            <a:r>
              <a:rPr lang="th-TH" b="1" dirty="0" err="1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กสทช</a:t>
            </a:r>
            <a:r>
              <a:rPr lang="th-TH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. </a:t>
            </a:r>
          </a:p>
          <a:p>
            <a:pPr algn="l"/>
            <a:endParaRPr lang="th-TH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l"/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09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ความเป็นมา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032448"/>
          </a:xfrm>
        </p:spPr>
        <p:txBody>
          <a:bodyPr>
            <a:normAutofit fontScale="70000" lnSpcReduction="20000"/>
          </a:bodyPr>
          <a:lstStyle/>
          <a:p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รายงานข่าววันที่ 7 เม.ย. </a:t>
            </a:r>
            <a:r>
              <a:rPr lang="en-US" sz="4900" dirty="0" smtClean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7 ได้เกิดเหตุฟ้าผ่าทำให้มีผู้เสียชีวิต 3 ราย และได้รับบาดเจ็บ 2 ราย ที่สวนยางพารา อำเภอบางสะพานน้อย  จังหวัดประจวบคีรีขันธ์ </a:t>
            </a:r>
          </a:p>
          <a:p>
            <a:pPr>
              <a:spcBef>
                <a:spcPts val="0"/>
              </a:spcBef>
            </a:pP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ตามรายงานข่าวแจ้งว่าพบโทรศัพท์มือถืออยู่ในที่เกิดเหตุ </a:t>
            </a:r>
          </a:p>
          <a:p>
            <a:pPr>
              <a:spcBef>
                <a:spcPts val="0"/>
              </a:spcBef>
            </a:pP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สำนักงาน </a:t>
            </a:r>
            <a:r>
              <a:rPr lang="th-TH" sz="4900" dirty="0" err="1" smtClean="0">
                <a:latin typeface="Angsana New" pitchFamily="18" charset="-34"/>
                <a:cs typeface="Angsana New" pitchFamily="18" charset="-34"/>
              </a:rPr>
              <a:t>กสทช.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 มีหนังสือขอความร่วมมือให้ </a:t>
            </a:r>
            <a:r>
              <a:rPr lang="th-TH" sz="4900" dirty="0" err="1" smtClean="0">
                <a:latin typeface="Angsana New" pitchFamily="18" charset="-34"/>
                <a:cs typeface="Angsana New" pitchFamily="18" charset="-34"/>
              </a:rPr>
              <a:t>สภ.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 บางสะพานน้อย  ส่งเครื่องโทรศัพท์ที่เกิดเหตุพร้อมอุปกรณ์ควบให้สำนักงาน </a:t>
            </a:r>
            <a:r>
              <a:rPr lang="th-TH" sz="4900" dirty="0" err="1" smtClean="0">
                <a:latin typeface="Angsana New" pitchFamily="18" charset="-34"/>
                <a:cs typeface="Angsana New" pitchFamily="18" charset="-34"/>
              </a:rPr>
              <a:t>กสทช.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 ตรวจสอบความสอดคล้องตามกฎ ระเบียบฯ</a:t>
            </a:r>
          </a:p>
          <a:p>
            <a:pPr>
              <a:spcBef>
                <a:spcPts val="0"/>
              </a:spcBef>
            </a:pP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สำนักงาน </a:t>
            </a:r>
            <a:r>
              <a:rPr lang="th-TH" sz="4900" dirty="0" err="1" smtClean="0">
                <a:latin typeface="Angsana New" pitchFamily="18" charset="-34"/>
                <a:cs typeface="Angsana New" pitchFamily="18" charset="-34"/>
              </a:rPr>
              <a:t>กสทช.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 ได้รับเครื่องโทรศัพท์มือถือพร้อมอุปกรณ์ควบจากสถานีตำรวจภูธรบางสะพานน้อย เมื่อวันที่  14 พฤษภาคม </a:t>
            </a:r>
            <a:r>
              <a:rPr lang="th-TH" sz="4900" dirty="0" smtClean="0">
                <a:latin typeface="Angsana New" pitchFamily="18" charset="-34"/>
                <a:cs typeface="Angsana New" pitchFamily="18" charset="-34"/>
              </a:rPr>
              <a:t>2557</a:t>
            </a:r>
            <a:endParaRPr lang="en-US" sz="4900" dirty="0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48464" cy="720080"/>
          </a:xfrm>
        </p:spPr>
        <p:txBody>
          <a:bodyPr>
            <a:normAutofit/>
          </a:bodyPr>
          <a:lstStyle/>
          <a:p>
            <a:pPr lvl="0" algn="l" fontAlgn="base">
              <a:spcAft>
                <a:spcPct val="0"/>
              </a:spcAft>
              <a:tabLst>
                <a:tab pos="1524000" algn="l"/>
              </a:tabLst>
            </a:pPr>
            <a:r>
              <a:rPr lang="th-TH" altLang="th-TH" sz="1800" dirty="0" err="1">
                <a:latin typeface="Arial" panose="020B0604020202020204" pitchFamily="34" charset="0"/>
              </a:rPr>
              <a:t>MGR</a:t>
            </a:r>
            <a:r>
              <a:rPr lang="th-TH" altLang="th-TH" sz="1800" dirty="0">
                <a:latin typeface="Arial" panose="020B0604020202020204" pitchFamily="34" charset="0"/>
              </a:rPr>
              <a:t> </a:t>
            </a:r>
            <a:r>
              <a:rPr lang="th-TH" altLang="th-TH" sz="1800" dirty="0" err="1" smtClean="0">
                <a:latin typeface="Arial" panose="020B0604020202020204" pitchFamily="34" charset="0"/>
              </a:rPr>
              <a:t>Online</a:t>
            </a:r>
            <a:r>
              <a:rPr lang="th-TH" altLang="th-TH" sz="1800" dirty="0" smtClean="0">
                <a:latin typeface="Arial" panose="020B0604020202020204" pitchFamily="34" charset="0"/>
              </a:rPr>
              <a:t> </a:t>
            </a:r>
            <a:r>
              <a:rPr lang="en-US" altLang="th-TH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h-TH" altLang="th-TH" sz="3100" b="1" dirty="0">
                <a:solidFill>
                  <a:schemeClr val="accent1"/>
                </a:solidFill>
                <a:latin typeface="Tahoma" pitchFamily="34" charset="0"/>
                <a:ea typeface="+mn-ea"/>
              </a:rPr>
              <a:t>ฟ้าผ่าคนงานก่อสร้างโรงเก็บยางพาราบางสะพานน้อยดับ 3 สาหัส </a:t>
            </a:r>
            <a:r>
              <a:rPr lang="th-TH" altLang="th-TH" sz="3100" b="1" dirty="0" smtClean="0">
                <a:solidFill>
                  <a:schemeClr val="accent1"/>
                </a:solidFill>
                <a:latin typeface="Tahoma" pitchFamily="34" charset="0"/>
                <a:ea typeface="+mn-ea"/>
              </a:rPr>
              <a:t>2</a:t>
            </a:r>
            <a:endParaRPr lang="th-TH" sz="3200" b="1" dirty="0">
              <a:solidFill>
                <a:schemeClr val="accent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880839"/>
            <a:ext cx="8388424" cy="49244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+mj-cs"/>
              </a:rPr>
              <a:t>เผยแพร่: 7 เม.ย. 2557 21:13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  <a:cs typeface="+mj-cs"/>
              </a:rPr>
              <a:t>ประจวบคีรีขันธ์ </a:t>
            </a:r>
            <a:r>
              <a:rPr kumimoji="0" lang="th-TH" altLang="th-TH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- เกิดเหตุฟ้าผ่าคนงานก่อสร้างโรงเก็บยางพาราบางสะพานน้อย ประจวบคีรีขันธ์ดับ 3 ราย สาหัส 2 ราย</a:t>
            </a:r>
            <a:endParaRPr lang="th-TH" altLang="th-TH" sz="2000" dirty="0">
              <a:solidFill>
                <a:srgbClr val="333333"/>
              </a:solidFill>
              <a:latin typeface="Tahoma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/>
            </a:r>
            <a:b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</a:b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เมื่อเวลา 17.20 น.วันนี้ (7 เม.ย.) 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ร.ต.ท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.สมพล สุภา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พงษ์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 พนักงานสอบสวน 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สภ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.บางสะพานน้อย จังหวัดประจวบคีรีขันธ์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ได้รับแจ้งเหตุฟ้าผ่ามีผู้เสียชีวิตและบาดเจ็บจำนวนหลายราย โดยจุดเกิดเหตุอยู่บริเวณสวนยางพาราติดกับถนนเข้าหมู่บ้าน บ้านเขาตะล่อม หมู่ที่ 4 ตำบลปากแพรก อำเภอบางสะพานน้อย จังหวัดประจวบคีรีขันธ์ จึงเดินทางไปที่เกิดเหตุพร้อมเจ้าหน้าที่หน่วยกู้ภัย</a:t>
            </a:r>
            <a:endParaRPr lang="th-TH" altLang="th-TH" sz="2000" dirty="0">
              <a:solidFill>
                <a:srgbClr val="333333"/>
              </a:solidFill>
              <a:latin typeface="Tahoma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/>
            </a:r>
            <a:b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</a:b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เมื่อไปถึงจุดเกิดเหตุเป็นสถานที่ก่อสร้างโรงเก็บยางพาราพบศพผู้เสียชีวิต 3 ราย ได้แก่ นาย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พิสิษฐ์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 นุ่มเหนี่ยว อายุ 43 ปี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นาย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ศุภกรณ์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 สมนึก อายุ 37 ปี และนายปราณี </a:t>
            </a:r>
            <a:r>
              <a:rPr kumimoji="0" lang="th-TH" altLang="th-TH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จันทิ</a:t>
            </a: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มา อายุ 44 ปี นอกจากนั้น ยังมีผู้บาดเจ็บอีก 2 ราย ได้แก่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นายน้อย สมนึก อายุ 56 ปี และแรงงานต่างด้าวชาวพม่าไม่ทราบชื่ออีก 1 ราย เจ้าหน้าที่กู้ภัยเร่งนำตัวส่งรักษาที่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โรงพยาบาลบางสะพานน้อยเป็นการด่วน</a:t>
            </a:r>
            <a:b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</a:b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/>
            </a:r>
            <a:b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</a:b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จากการสอบสวนเบื้องต้นทราบว่า ผู้เสียชีวิตและผู้บาดเจ็บทั้งหมดมาก่อสร้างโรงเก็บยางพารา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ahoma" pitchFamily="34" charset="0"/>
                <a:cs typeface="+mj-cs"/>
              </a:rPr>
              <a:t>กระทั่งได้เกิดฝนตกลงมาอย่างหนักทั้งหมดจึงเข้าไปหลบฝนอยู่ในโรงเก็บวัสดุก่อสร้างใต้ต้นยางพารา กระทั่งได้เกิดฟ้าผ่าลงมาเป็นเหตุให้มีผู้เสียชีวิตและบาดเจ็บดังกล่าว</a:t>
            </a:r>
            <a:endParaRPr kumimoji="0" lang="th-TH" altLang="th-TH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55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UPC" pitchFamily="18" charset="-34"/>
                <a:cs typeface="AngsanaUPC" pitchFamily="18" charset="-34"/>
              </a:rPr>
              <a:t>ผลการตรวจสอบ</a:t>
            </a:r>
            <a:endParaRPr lang="th-TH" sz="4000" b="1" dirty="0">
              <a:solidFill>
                <a:srgbClr val="A5002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0458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เครื่องโทรศัพท์มือถือ ตราอักษร 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NOKIA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รุ่น 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RM-647 (1280)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เครื่องไม่สามารถใช้งานได้ </a:t>
            </a:r>
            <a:endParaRPr lang="en-US" sz="360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ts val="0"/>
              </a:spcBef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แบตเตอรี่ที่อยู่ในเครื่อง ตราอักษร 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NOKIA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รุ่น 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BL-5CB 3.7V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และอุปกรณ์ชาร์จแบตเตอรี่ (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Charger)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ตราอักษร 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NOKIA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รุ่น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 AC-3U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  สามารถใช้งานได้เป็นปกติ</a:t>
            </a:r>
          </a:p>
          <a:p>
            <a:pPr>
              <a:spcBef>
                <a:spcPts val="0"/>
              </a:spcBef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สภาพภายนอกของเครื่องโทรศัพท์มือถือ ไม่พบร่องรอยว่าเครื่องโทรศัพท์มือถือได้รับความเสียหายใดๆ สภาพภายนอกของเครื่อง     ยังเป็นปกติ </a:t>
            </a:r>
          </a:p>
          <a:p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เมื่อแยกชิ้นส่วนเครื่องโทรศัพท์มือถือออก พบว่ามีร่องรอยโลหะหลอมละลายเสมือนถูกความร้อน</a:t>
            </a: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จำนวน 2 จุด</a:t>
            </a:r>
            <a:endParaRPr lang="en-US" sz="360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ts val="0"/>
              </a:spcBef>
              <a:buNone/>
            </a:pPr>
            <a:endParaRPr lang="en-US" sz="280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latin typeface="Angsana New" pitchFamily="18" charset="-34"/>
              <a:cs typeface="Angsana New" pitchFamily="18" charset="-34"/>
            </a:endParaRPr>
          </a:p>
          <a:p>
            <a:endParaRPr lang="en-US" sz="28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UPC" pitchFamily="18" charset="-34"/>
                <a:cs typeface="AngsanaUPC" pitchFamily="18" charset="-34"/>
              </a:rPr>
              <a:t>ภาพประกอบ</a:t>
            </a:r>
            <a:endParaRPr lang="th-TH" sz="4000" b="1" dirty="0">
              <a:solidFill>
                <a:srgbClr val="A50021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0458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280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latin typeface="Angsana New" pitchFamily="18" charset="-34"/>
              <a:cs typeface="Angsana New" pitchFamily="18" charset="-34"/>
            </a:endParaRPr>
          </a:p>
          <a:p>
            <a:endParaRPr lang="en-US" sz="28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รูปภาพ 12" descr="IMG_0930.JPG"/>
          <p:cNvPicPr/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rot="5400000">
            <a:off x="-292777" y="2292984"/>
            <a:ext cx="3482671" cy="1754174"/>
          </a:xfrm>
          <a:prstGeom prst="rect">
            <a:avLst/>
          </a:prstGeom>
        </p:spPr>
      </p:pic>
      <p:pic>
        <p:nvPicPr>
          <p:cNvPr id="5" name="รูปภาพ 13" descr="IMG_0916.JPG"/>
          <p:cNvPicPr/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 rot="5400000">
            <a:off x="1820683" y="2251227"/>
            <a:ext cx="3458817" cy="1813836"/>
          </a:xfrm>
          <a:prstGeom prst="rect">
            <a:avLst/>
          </a:prstGeom>
        </p:spPr>
      </p:pic>
      <p:pic>
        <p:nvPicPr>
          <p:cNvPr id="6" name="รูปภาพ 28" descr="IMG_09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42206" y="2428868"/>
            <a:ext cx="1615744" cy="2512612"/>
          </a:xfrm>
          <a:prstGeom prst="rect">
            <a:avLst/>
          </a:prstGeom>
        </p:spPr>
      </p:pic>
      <p:pic>
        <p:nvPicPr>
          <p:cNvPr id="7" name="รูปภาพ 32" descr="IMG_0966.JPG"/>
          <p:cNvPicPr/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 rot="5400000">
            <a:off x="6244591" y="2685103"/>
            <a:ext cx="2584174" cy="1785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3600" b="1" dirty="0" smtClean="0">
                <a:solidFill>
                  <a:srgbClr val="A50021"/>
                </a:solidFill>
                <a:latin typeface="AngsanaUPC" pitchFamily="18" charset="-34"/>
                <a:cs typeface="AngsanaUPC" pitchFamily="18" charset="-34"/>
              </a:rPr>
              <a:t>ภาพประกอบ</a:t>
            </a:r>
            <a:endParaRPr lang="th-TH" sz="3600" b="1" dirty="0">
              <a:solidFill>
                <a:srgbClr val="A50021"/>
              </a:solidFill>
              <a:latin typeface="TH SarabunPSK" pitchFamily="34" charset="-34"/>
              <a:cs typeface="+mn-cs"/>
            </a:endParaRPr>
          </a:p>
        </p:txBody>
      </p:sp>
      <p:pic>
        <p:nvPicPr>
          <p:cNvPr id="4" name="รูปภาพ 23" descr="IMG_093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857364"/>
            <a:ext cx="4139738" cy="3674225"/>
          </a:xfrm>
          <a:prstGeom prst="rect">
            <a:avLst/>
          </a:prstGeom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flipV="1">
            <a:off x="4929190" y="1571612"/>
            <a:ext cx="790575" cy="407987"/>
          </a:xfrm>
          <a:prstGeom prst="bentConnector3">
            <a:avLst>
              <a:gd name="adj1" fmla="val 319"/>
            </a:avLst>
          </a:prstGeom>
          <a:noFill/>
          <a:ln w="19050">
            <a:solidFill>
              <a:srgbClr val="FF0000"/>
            </a:solidFill>
            <a:miter lim="800000"/>
            <a:headEnd type="arrow" w="lg" len="med"/>
            <a:tailEnd/>
          </a:ln>
        </p:spPr>
      </p:cxn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 flipH="1">
            <a:off x="6143636" y="4857760"/>
            <a:ext cx="623887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764730" y="1366442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จุดที่ 2</a:t>
            </a:r>
            <a:endParaRPr lang="en-US" sz="2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3734" y="4654304"/>
            <a:ext cx="71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จุดที่ 1</a:t>
            </a:r>
            <a:endParaRPr lang="en-US" sz="20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4848" y="0"/>
            <a:ext cx="8229600" cy="764704"/>
          </a:xfrm>
        </p:spPr>
        <p:txBody>
          <a:bodyPr/>
          <a:lstStyle/>
          <a:p>
            <a:r>
              <a:rPr lang="th-TH" sz="3600" dirty="0"/>
              <a:t>สนามไฟฟ้าและสนามแม่เหล็กเมื่อมีพายุฝนฟ้า</a:t>
            </a:r>
            <a:r>
              <a:rPr lang="th-TH" sz="3600" dirty="0" smtClean="0"/>
              <a:t>คะนอง</a:t>
            </a:r>
            <a:endParaRPr lang="th-TH" dirty="0"/>
          </a:p>
        </p:txBody>
      </p:sp>
      <p:pic>
        <p:nvPicPr>
          <p:cNvPr id="11" name="Picture 8" descr="lightning gi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78170"/>
            <a:ext cx="2253074" cy="126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00" y="1124744"/>
            <a:ext cx="4158232" cy="318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10885"/>
            <a:ext cx="1557461" cy="75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56176" y="1876762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ทิศทางการเคลื่อนที่ของ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เมฆ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77816" y="2471762"/>
            <a:ext cx="778669" cy="0"/>
          </a:xfrm>
          <a:prstGeom prst="line">
            <a:avLst/>
          </a:prstGeom>
          <a:ln w="857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28184" y="2276872"/>
            <a:ext cx="244827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61603" y="4957963"/>
            <a:ext cx="641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</a:rPr>
              <a:t>ฟ้าผ่า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41" y="4381147"/>
            <a:ext cx="2190750" cy="12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970600" y="5786100"/>
            <a:ext cx="1545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+mj-cs"/>
              </a:rPr>
              <a:t>สนามแม่เหล็ก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926791" y="4957964"/>
            <a:ext cx="171450" cy="91930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355976" y="2060848"/>
            <a:ext cx="1040954" cy="2350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06206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ข้อสันนิษฐานเบื้องต้น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18900"/>
          </a:xfrm>
        </p:spPr>
        <p:txBody>
          <a:bodyPr>
            <a:normAutofit lnSpcReduction="10000"/>
          </a:bodyPr>
          <a:lstStyle/>
          <a:p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ไม่ได้บ่งชี้ว่าเครื่องโทรศัพท์มือถือที่เกิดเหตุ เป็นสื่อล่อให้ฟ้าผ่า ยังความเสียหายมาสู่ชีวิต เพราะหากเป็นกระแสไฟฟ้าที่มาจากฟ้าผ่า </a:t>
            </a:r>
            <a:r>
              <a:rPr lang="en-US" sz="3300" dirty="0" smtClean="0">
                <a:latin typeface="Angsana New" pitchFamily="18" charset="-34"/>
                <a:cs typeface="Angsana New" pitchFamily="18" charset="-34"/>
              </a:rPr>
              <a:t>[</a:t>
            </a:r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จะมีระดับสูงกว่า </a:t>
            </a:r>
            <a:r>
              <a:rPr lang="en-US" sz="3300" dirty="0" smtClean="0">
                <a:latin typeface="Angsana New" pitchFamily="18" charset="-34"/>
                <a:cs typeface="Angsana New" pitchFamily="18" charset="-34"/>
              </a:rPr>
              <a:t>10 </a:t>
            </a:r>
            <a:r>
              <a:rPr lang="en-US" sz="3300" dirty="0" smtClean="0">
                <a:latin typeface="Angsana New" pitchFamily="18" charset="-34"/>
                <a:cs typeface="Angsana New" pitchFamily="18" charset="-34"/>
              </a:rPr>
              <a:t>kA</a:t>
            </a:r>
            <a:r>
              <a:rPr lang="en-US" sz="3300" dirty="0" smtClean="0">
                <a:latin typeface="Angsana New" pitchFamily="18" charset="-34"/>
                <a:cs typeface="Angsana New" pitchFamily="18" charset="-34"/>
              </a:rPr>
              <a:t>]</a:t>
            </a:r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 ย่อมจะทำให้ทั้งภายนอก /ภายในเครื่องโทรศัพท์มือถือเกิดความเสียหายอย่างมาก </a:t>
            </a:r>
            <a:endParaRPr lang="en-US" sz="33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ตามหลัก</a:t>
            </a:r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วิชาการ ตำแหน่ง</a:t>
            </a:r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ที่ฟ้าจะผ่า วัตถุที่มีระดับความสูงกว่ามีโอกาสถูกฟ้าผ่าก่อน </a:t>
            </a:r>
            <a:r>
              <a:rPr lang="en-US" sz="3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300" dirty="0" smtClean="0">
                <a:latin typeface="Angsana New" pitchFamily="18" charset="-34"/>
                <a:cs typeface="Angsana New" pitchFamily="18" charset="-34"/>
              </a:rPr>
              <a:t>เมื่อเปรียบเทียบวัตถุในบริเวณที่เกิดเหตุ ได้แก่  ต้นไม้  เพิงหลบฝน  มนุษย์ และโทรศัพท์มือถือ ฟ้าผ่าควรเกิดขึ้นกับวัตถุในที่เกิดเหตุอื่นๆ ก่อน เช่น ต้นไม้ เพิงหลบฝน  มนุษย์ (เรียงตามระดับความสูงของวัตถุ) และโทรศัพท์มือถือ ควรเป็นวัตถุลำดับท้ายสุด เพราะอยู่ในระดับความสูงต่ำสุด </a:t>
            </a:r>
            <a:endParaRPr lang="en-US" sz="3300" dirty="0" smtClean="0">
              <a:latin typeface="Angsana New" pitchFamily="18" charset="-34"/>
              <a:cs typeface="Angsana New" pitchFamily="18" charset="-34"/>
            </a:endParaRPr>
          </a:p>
          <a:p>
            <a:endParaRPr lang="en-US" sz="280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buNone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การตรวจสอบสภาพแวดล้อมสถานที่เกิดเหตุฟ้าผ่า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61710"/>
          </a:xfrm>
        </p:spPr>
        <p:txBody>
          <a:bodyPr>
            <a:normAutofit/>
          </a:bodyPr>
          <a:lstStyle/>
          <a:p>
            <a:r>
              <a:rPr lang="th-TH" sz="3600" dirty="0" err="1" smtClean="0">
                <a:latin typeface="Angsana New" pitchFamily="18" charset="-34"/>
                <a:cs typeface="Angsana New" pitchFamily="18" charset="-34"/>
              </a:rPr>
              <a:t>ลสทช.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 อนุมัติให้ ทท. ออกตรวจสอบสภาพแวดล้อมสถานที่เกิดเหตุฟ้าผ่า  ที่ อ. บางสะพานน้อย ในวันที่ 26-27 มิถุนายน 2557 </a:t>
            </a:r>
          </a:p>
          <a:p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มีการสอบถามข้อมูลจากผู้เกี่ยวข้อง (ผู้บาดเจ็บ)  และรายงานประจำวันของสถานีตำรวจภูธรบางสะพานน้อย</a:t>
            </a:r>
          </a:p>
          <a:p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มีการตรวจสอบสถานที่เกิดเหตุ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การตรวจสอบสภาพแวดล้อมสถานที่เกิดเหตุฟ้าผ่า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Content Placeholder 3" descr="IMG_1237"/>
          <p:cNvPicPr>
            <a:picLocks noGrp="1"/>
          </p:cNvPicPr>
          <p:nvPr>
            <p:ph idx="1"/>
          </p:nvPr>
        </p:nvPicPr>
        <p:blipFill>
          <a:blip r:embed="rId2" cstate="print"/>
          <a:srcRect b="27769"/>
          <a:stretch>
            <a:fillRect/>
          </a:stretch>
        </p:blipFill>
        <p:spPr bwMode="auto">
          <a:xfrm>
            <a:off x="1500166" y="1428737"/>
            <a:ext cx="5333618" cy="352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00364" y="5165802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ผู้ได้รับบาดเจ็บกำลังให้ข้อมูล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การตรวจสอบสภาพแวดล้อมสถานที่เกิดเหตุฟ้าผ่า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5165802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สภาพสวนยางพาราที่เกิดเหตุ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Content Placeholder 6" descr="IMG_124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1357299"/>
            <a:ext cx="517547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" name="Content Placeholder 7" descr="IMG_129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000240"/>
            <a:ext cx="53578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928670"/>
            <a:ext cx="821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000">
              <a:buFont typeface="Wingdings" pitchFamily="2" charset="2"/>
              <a:buChar char="§"/>
            </a:pPr>
            <a:r>
              <a:rPr lang="th-TH" sz="3200" dirty="0" smtClean="0">
                <a:latin typeface="Angsana New" pitchFamily="18" charset="-34"/>
                <a:cs typeface="Angsana New" pitchFamily="18" charset="-34"/>
              </a:rPr>
              <a:t>สถานที่เกิดเหตุเป็นเพิงไม้หลังคามุงสังกะสี ตั้งอยู่บนพื้นดินตามแนวต้นยางพารากลางสวนยาง โดยแนวหลังคาด้านหนึ่งอยู่ชิดต้นยางพาราต้นหนึ่ง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928670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000">
              <a:buFont typeface="Wingdings" pitchFamily="2" charset="2"/>
              <a:buChar char="§"/>
            </a:pP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ต้นยางพาราที่อยู่ชิดกับเพิงพักบริเวณยอดใบไม้ได้ร่วงหมดแล้วสภาพเป็นกิ่งไม้แห้ง แต่บริเวณ</a:t>
            </a:r>
          </a:p>
          <a:p>
            <a:pPr indent="288000"/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ลำต้นถัดจากกิ่งไม้ที่ตายมีคราบน้ำยางสีน้ำตาลเข้มเกาะเป็นแนวยาวลงมา</a:t>
            </a:r>
          </a:p>
          <a:p>
            <a:pPr indent="288000">
              <a:buFont typeface="Wingdings" pitchFamily="2" charset="2"/>
              <a:buChar char="§"/>
            </a:pP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ในวันเกิดเหตุผู้สูญเสียและผู้บาดเจ็บมีจุดตำแหน่งที่อยู่หลังเกิดเหตุแล้วดังภาพ </a:t>
            </a:r>
          </a:p>
        </p:txBody>
      </p:sp>
      <p:pic>
        <p:nvPicPr>
          <p:cNvPr id="6" name="Content Placeholder 5" descr="486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2285992"/>
            <a:ext cx="6357982" cy="3786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2012" y="309296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โทรศัพท์โนเกีย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179487" y="3464719"/>
            <a:ext cx="285752" cy="214314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928670"/>
            <a:ext cx="821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000">
              <a:buFont typeface="Wingdings" pitchFamily="2" charset="2"/>
              <a:buChar char="§"/>
            </a:pPr>
            <a:r>
              <a:rPr lang="th-TH" sz="32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สถานที่เกิดเหตุเป็นเพิงไม้หลังคามุงสังกะสี ตั้งอยู่บนพื้นดินตามแนวต้นยางพารากลางสวนยาง โดยแนวหลังคาด้านหนึ่งอยู่ชิดต้นยางพาราต้นหนึ่ง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17" y="1844824"/>
            <a:ext cx="5898687" cy="44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Content Placeholder 6" descr="IMG_129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285860"/>
            <a:ext cx="5000660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714612" y="550070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ต้นยางพาราที่มีสภาพยอดตาย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Autofit/>
          </a:bodyPr>
          <a:lstStyle/>
          <a:p>
            <a:pPr algn="l"/>
            <a:r>
              <a:rPr lang="th-TH" sz="4000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สถานที่เกิดเหตุฟ้าผ่า</a:t>
            </a:r>
            <a:endParaRPr lang="th-TH" sz="4000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5445838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ต้นยางพารายอดตายที่มีน้ำยางไหลซึม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Content Placeholder 5" descr="IMG_128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85861"/>
            <a:ext cx="514353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040560"/>
          </a:xfrm>
        </p:spPr>
        <p:txBody>
          <a:bodyPr>
            <a:normAutofit/>
          </a:bodyPr>
          <a:lstStyle/>
          <a:p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โทรศัพท์มือถือในที่เกิดเหตุไม่ใช่สื่อล่อให้ฟ้าผ่า เพราะมีหลังคาสังกะสีอยู่เหนือศีรษะของผู้บาดเจ็บและผู้เสียชีวิต โดยเบื้องต้นฟ้าได้ผ่าลงมาบริเวณต้นยางพาราก่อนซึ่งสอดคล้องตามหลักวิชาการ</a:t>
            </a:r>
            <a:endParaRPr lang="en-US" sz="360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คลื่นวิทยุไม่นำไฟฟ้า สายฟ้าจึงไม่สามารถเข้ามาถึงผู้ใช้โทรศัพท์มือถือได้ตราบใดที่ตัวเครื่องไม่ได้เชื่อมต่อเข้ากับเต้าเสียบผ่านเครื่องชาร์ตแบตเตอร์รี่  และเครื่องประดับที่ทำด้วยโลหะก็ไม่เป็นตัวล่อสายฟ้าเช่นกัน </a:t>
            </a:r>
            <a:endParaRPr lang="en-US" sz="3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marL="354013" indent="-354013">
              <a:buNone/>
            </a:pPr>
            <a:endParaRPr lang="th-TH" dirty="0" smtClean="0"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  <a:p>
            <a:endParaRPr lang="th-TH" dirty="0">
              <a:latin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E &amp; H fiel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041975"/>
            <a:ext cx="720908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1447800" y="152400"/>
            <a:ext cx="65309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สนามไฟฟ้าและสนามแม่เหล็กที่มนุษย์สร้างขึ้น</a:t>
            </a:r>
            <a:endParaRPr lang="en-US" sz="4000" b="1" dirty="0">
              <a:solidFill>
                <a:srgbClr val="1409F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>
            <a:off x="5148263" y="3167638"/>
            <a:ext cx="71437" cy="1428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รูปภาพ 34" descr="sta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1975" y="2231013"/>
            <a:ext cx="3206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/>
          <p:nvPr/>
        </p:nvGrpSpPr>
        <p:grpSpPr>
          <a:xfrm>
            <a:off x="2057400" y="3175575"/>
            <a:ext cx="1066800" cy="533400"/>
            <a:chOff x="-152400" y="3886200"/>
            <a:chExt cx="1066800" cy="533400"/>
          </a:xfrm>
        </p:grpSpPr>
        <p:sp>
          <p:nvSpPr>
            <p:cNvPr id="38" name="Rectangle 37"/>
            <p:cNvSpPr/>
            <p:nvPr/>
          </p:nvSpPr>
          <p:spPr>
            <a:xfrm>
              <a:off x="-152400" y="3886200"/>
              <a:ext cx="1066800" cy="5334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20"/>
            <p:cNvGrpSpPr/>
            <p:nvPr/>
          </p:nvGrpSpPr>
          <p:grpSpPr>
            <a:xfrm>
              <a:off x="304801" y="3962400"/>
              <a:ext cx="152400" cy="381000"/>
              <a:chOff x="609600" y="2362200"/>
              <a:chExt cx="152400" cy="381000"/>
            </a:xfrm>
          </p:grpSpPr>
          <p:sp>
            <p:nvSpPr>
              <p:cNvPr id="22" name="Isosceles Triangle 21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23"/>
            <p:cNvGrpSpPr/>
            <p:nvPr/>
          </p:nvGrpSpPr>
          <p:grpSpPr>
            <a:xfrm>
              <a:off x="0" y="3962400"/>
              <a:ext cx="152400" cy="381000"/>
              <a:chOff x="609600" y="2362200"/>
              <a:chExt cx="152400" cy="381000"/>
            </a:xfrm>
          </p:grpSpPr>
          <p:sp>
            <p:nvSpPr>
              <p:cNvPr id="25" name="Isosceles Triangle 24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19"/>
            <p:cNvGrpSpPr/>
            <p:nvPr/>
          </p:nvGrpSpPr>
          <p:grpSpPr>
            <a:xfrm>
              <a:off x="609601" y="3962400"/>
              <a:ext cx="152400" cy="381000"/>
              <a:chOff x="609600" y="2362200"/>
              <a:chExt cx="152400" cy="381000"/>
            </a:xfrm>
          </p:grpSpPr>
          <p:sp>
            <p:nvSpPr>
              <p:cNvPr id="17" name="Isosceles Triangle 16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39"/>
          <p:cNvGrpSpPr/>
          <p:nvPr/>
        </p:nvGrpSpPr>
        <p:grpSpPr>
          <a:xfrm flipV="1">
            <a:off x="2057400" y="3785175"/>
            <a:ext cx="1066800" cy="533400"/>
            <a:chOff x="-152400" y="3886200"/>
            <a:chExt cx="1066800" cy="533400"/>
          </a:xfrm>
        </p:grpSpPr>
        <p:sp>
          <p:nvSpPr>
            <p:cNvPr id="41" name="Rectangle 40"/>
            <p:cNvSpPr/>
            <p:nvPr/>
          </p:nvSpPr>
          <p:spPr>
            <a:xfrm>
              <a:off x="-152400" y="3886200"/>
              <a:ext cx="1066800" cy="5334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20"/>
            <p:cNvGrpSpPr/>
            <p:nvPr/>
          </p:nvGrpSpPr>
          <p:grpSpPr>
            <a:xfrm>
              <a:off x="304801" y="3962400"/>
              <a:ext cx="152400" cy="381000"/>
              <a:chOff x="609600" y="2362200"/>
              <a:chExt cx="152400" cy="381000"/>
            </a:xfrm>
          </p:grpSpPr>
          <p:sp>
            <p:nvSpPr>
              <p:cNvPr id="49" name="Isosceles Triangle 48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3"/>
            <p:cNvGrpSpPr/>
            <p:nvPr/>
          </p:nvGrpSpPr>
          <p:grpSpPr>
            <a:xfrm>
              <a:off x="0" y="3962400"/>
              <a:ext cx="152400" cy="381000"/>
              <a:chOff x="609600" y="2362200"/>
              <a:chExt cx="152400" cy="381000"/>
            </a:xfrm>
          </p:grpSpPr>
          <p:sp>
            <p:nvSpPr>
              <p:cNvPr id="47" name="Isosceles Triangle 46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9"/>
            <p:cNvGrpSpPr/>
            <p:nvPr/>
          </p:nvGrpSpPr>
          <p:grpSpPr>
            <a:xfrm>
              <a:off x="609601" y="3962400"/>
              <a:ext cx="152400" cy="381000"/>
              <a:chOff x="609600" y="2362200"/>
              <a:chExt cx="152400" cy="381000"/>
            </a:xfrm>
          </p:grpSpPr>
          <p:sp>
            <p:nvSpPr>
              <p:cNvPr id="45" name="Isosceles Triangle 44"/>
              <p:cNvSpPr/>
              <p:nvPr/>
            </p:nvSpPr>
            <p:spPr>
              <a:xfrm>
                <a:off x="609600" y="2362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rot="5400000">
                <a:off x="570706" y="2628106"/>
                <a:ext cx="2286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 bwMode="auto">
          <a:xfrm>
            <a:off x="2047520" y="2790110"/>
            <a:ext cx="1152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สนามไฟฟ้า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9101" y="2790110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สนามแม่เหล็ก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0" y="1814155"/>
            <a:ext cx="950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โคมไฟ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79660" y="1814155"/>
            <a:ext cx="83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โคมไฟ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990600" y="4318575"/>
            <a:ext cx="720908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b="1" dirty="0">
              <a:solidFill>
                <a:srgbClr val="FF0000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990600" y="1041975"/>
            <a:ext cx="7315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b="1" dirty="0">
              <a:solidFill>
                <a:srgbClr val="FF0000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838200"/>
            <a:ext cx="7848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34950" indent="-234950"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</a:pPr>
            <a:r>
              <a:rPr lang="th-TH" sz="3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ตัวอย่างของแหล่งกำเนิดสนามไฟฟ้าและสนามแม่เหล็กความถี่ต่ำมาก </a:t>
            </a:r>
            <a:endParaRPr lang="en-US" sz="3200" dirty="0">
              <a:solidFill>
                <a:srgbClr val="1409F1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1066800" y="44958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สนามไฟฟ้าเกี่ยวข้องกับแรงดันไฟฟ้า</a:t>
            </a:r>
            <a:b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และถูกสร้างขึ้นโดยการปรากฏตัว</a:t>
            </a:r>
            <a:b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ของประจุไฟฟ้า 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4638675" y="4495800"/>
            <a:ext cx="3743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สนามแม่เหล็กถูกสร้างขึ้นโดย</a:t>
            </a:r>
            <a:b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ประจุไฟฟ้าเคลื่อนที่ (กระแสไฟฟ้า</a:t>
            </a:r>
            <a:r>
              <a:rPr lang="th-TH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endParaRPr lang="en-US" sz="20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71129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786 L 0.04201 0.03076 C 0.05 0.04371 0.06389 0.05296 0.07899 0.07077 C 0.09688 0.06799 0.11285 0.07146 0.12361 0.06869 L 0.1783 0.07192 " pathEditMode="relative" rAng="1124301" ptsTypes="FffFF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5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72032"/>
          </a:xfrm>
        </p:spPr>
        <p:txBody>
          <a:bodyPr>
            <a:normAutofit/>
          </a:bodyPr>
          <a:lstStyle/>
          <a:p>
            <a:pPr>
              <a:buSzPct val="115000"/>
            </a:pPr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ความเป็นไปได้ของการเสียชีวิต และหรือบาดเจ็บในขณะที่อยู่ในเพิง </a:t>
            </a:r>
          </a:p>
          <a:p>
            <a:pPr marL="648000">
              <a:buClr>
                <a:srgbClr val="00B050"/>
              </a:buClr>
              <a:buSzPct val="70000"/>
              <a:buFont typeface="Wingdings" pitchFamily="2" charset="2"/>
              <a:buChar char="v"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กรณีที่ 1</a:t>
            </a:r>
          </a:p>
          <a:p>
            <a:pPr marL="648000">
              <a:buClr>
                <a:srgbClr val="00B050"/>
              </a:buClr>
              <a:buSzPct val="75000"/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เป็นผลเนื่องจาก “ฟ้าผ่าจากฐานเมฆลงสู่พื้นโลก” กล่าวคือ  เมื่อฟ้าผ่าต้นยางพาราส่วนหนึ่งของสายฟ้า (กระแสไฟฟ้า) กระโดดข้ามลงมาที่หลังคาสังกะสีของเพิงซึ่งอยู่ชิดกับต้นยางพารา สายฟ้าได้เหนี่ยวนำให้เกิดประจุไฟฟ้ากระจายอยู่บนหลังคาสังกะสี และประจุเหล่านี้จะไหลลงสู่พื้นดินผ่านวัตถุต่างๆ ที่อยู่ภายใต้หลังคาสังกะสี รวมทั้งตัวคนด้วย (มีความเป็นไปได้มากที่สุด)</a:t>
            </a: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 marL="354013" indent="-354013">
              <a:buNone/>
            </a:pPr>
            <a:endParaRPr lang="th-TH" dirty="0" smtClean="0"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  <a:p>
            <a:endParaRPr lang="th-TH" dirty="0">
              <a:latin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72032"/>
          </a:xfrm>
        </p:spPr>
        <p:txBody>
          <a:bodyPr>
            <a:normAutofit/>
          </a:bodyPr>
          <a:lstStyle/>
          <a:p>
            <a:pPr marL="354013" indent="-354013">
              <a:buNone/>
            </a:pPr>
            <a:endParaRPr lang="th-TH" dirty="0" smtClean="0">
              <a:latin typeface="Angsana New" pitchFamily="18" charset="-34"/>
              <a:ea typeface="Arial Unicode MS" pitchFamily="34" charset="-128"/>
              <a:cs typeface="Angsana New" pitchFamily="18" charset="-34"/>
            </a:endParaRPr>
          </a:p>
          <a:p>
            <a:endParaRPr lang="th-TH" dirty="0">
              <a:latin typeface="TH SarabunPSK" pitchFamily="34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2214546" y="1000108"/>
          <a:ext cx="4572032" cy="4429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Visio" r:id="rId3" imgW="5943735" imgH="5895990" progId="Visio.Drawing.15">
                  <p:embed/>
                </p:oleObj>
              </mc:Choice>
              <mc:Fallback>
                <p:oleObj name="Visio" r:id="rId3" imgW="5943735" imgH="5895990" progId="Visio.Drawing.15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1000108"/>
                        <a:ext cx="4572032" cy="4429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80476" y="5451554"/>
            <a:ext cx="114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กรณีที่ 1</a:t>
            </a:r>
            <a:endParaRPr lang="en-US" sz="20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00108"/>
            <a:ext cx="8115328" cy="5286412"/>
          </a:xfrm>
        </p:spPr>
        <p:txBody>
          <a:bodyPr>
            <a:normAutofit/>
          </a:bodyPr>
          <a:lstStyle/>
          <a:p>
            <a:pPr marL="648000">
              <a:buClr>
                <a:srgbClr val="00B050"/>
              </a:buClr>
              <a:buSzPct val="70000"/>
              <a:buFont typeface="Wingdings" pitchFamily="2" charset="2"/>
              <a:buChar char="v"/>
            </a:pPr>
            <a:r>
              <a:rPr lang="th-TH" sz="2800" b="1" dirty="0" smtClean="0">
                <a:latin typeface="Angsana New" pitchFamily="18" charset="-34"/>
                <a:cs typeface="Angsana New" pitchFamily="18" charset="-34"/>
              </a:rPr>
              <a:t>กรณีที่ 2</a:t>
            </a:r>
          </a:p>
          <a:p>
            <a:pPr marL="648000">
              <a:spcBef>
                <a:spcPts val="0"/>
              </a:spcBef>
              <a:buClr>
                <a:srgbClr val="00B050"/>
              </a:buClr>
              <a:buSzPct val="75000"/>
              <a:buNone/>
            </a:pPr>
            <a:r>
              <a:rPr lang="th-TH" sz="2800" dirty="0" smtClean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เป็นผลเนื่องจาก “ฟ้าผ่าจากฐานเมฆลงสู่พื้นโลก” เช่นกันกล่าวคือ เมื่อฟ้าผ่าต้นยางพารา  จะมีกระแสไฟฟ้าบางส่วนไหลตามพื้นดิน (</a:t>
            </a:r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ground current) 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มายังวัตถุข้างเคียงรวมทั้งคนที่อยู่ใกล้ที่เกิดเหตุด้วย (มีความเป็นไปได้น้อย)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Picture 8" descr="ssss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546" y="2571744"/>
            <a:ext cx="4214842" cy="3429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5546" y="5874466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Angsana New" pitchFamily="18" charset="-34"/>
                <a:cs typeface="Angsana New" pitchFamily="18" charset="-34"/>
              </a:rPr>
              <a:t>พื้นดิน</a:t>
            </a:r>
            <a:endParaRPr lang="en-US" sz="18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528638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กรณีที่ 2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000108"/>
            <a:ext cx="8115328" cy="5429288"/>
          </a:xfrm>
        </p:spPr>
        <p:txBody>
          <a:bodyPr>
            <a:normAutofit lnSpcReduction="10000"/>
          </a:bodyPr>
          <a:lstStyle/>
          <a:p>
            <a:pPr marL="648000">
              <a:spcBef>
                <a:spcPts val="0"/>
              </a:spcBef>
              <a:buClr>
                <a:srgbClr val="00B050"/>
              </a:buClr>
              <a:buSzPct val="70000"/>
              <a:buFont typeface="Wingdings" pitchFamily="2" charset="2"/>
              <a:buChar char="v"/>
            </a:pP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กรณีที่ 3</a:t>
            </a:r>
          </a:p>
          <a:p>
            <a:pPr marL="648000">
              <a:spcBef>
                <a:spcPts val="0"/>
              </a:spcBef>
              <a:buClr>
                <a:srgbClr val="00B050"/>
              </a:buClr>
              <a:buSzPct val="75000"/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	เป็นผลเนื่องจาก “ฟ้าผ่าจากฐานเมฆลงสู่พื้นโลก” เช่นกันกล่าวคือ เมื่อฟ้าผ่าต้นยางพารา  จะมีกระแสไฟฟ้าแลบจากด้านข้าง (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side flash)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กระโดดข้ามมายังวัตถุข้างเคียง รวมทั้งคนที่อยู่ใกล้ที่เกิดเหตุ เพื่อไหลลงพื้นดิน (มีความเป็นไปได้น้อยที่สุด)</a:t>
            </a: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 marL="324000">
              <a:spcBef>
                <a:spcPts val="0"/>
              </a:spcBef>
              <a:buSzPct val="111000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สภาพความเสียหายของแต่ละบุคคลจากการได้รับกระแสไฟฟ้าจากฟ้าผ่าในกรณีนี้มีไม่เท่ากัน </a:t>
            </a:r>
          </a:p>
          <a:p>
            <a:pPr>
              <a:spcBef>
                <a:spcPts val="0"/>
              </a:spcBef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เครื่องโทรศัพท์มือถือที่เกิดเหตุมีร่องรอยโลหะหลอมละลายเสมือนถูกความร้อน จำนวน 2 จุด เนื่องจากประจุไฟฟ้าที่ไหลรอบตัวเครื่องจะเหนี่ยวนำให้เกิดกระแสไฟฟ้า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(induced current)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ขึ้นในชิ้นส่วนโลหะของเครื่องโทรศัพท์มือถือ มีผลให้เกิดความร้อนในเนื้อโลหะทำให้เกิดหลอมละลายได้ (ตามรูป)  </a:t>
            </a: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 marL="324000">
              <a:spcBef>
                <a:spcPts val="0"/>
              </a:spcBef>
              <a:buSzPct val="111000"/>
            </a:pPr>
            <a:endParaRPr lang="en-US" sz="2400" dirty="0" smtClean="0">
              <a:latin typeface="Angsana New" pitchFamily="18" charset="-34"/>
              <a:cs typeface="Angsana New" pitchFamily="18" charset="-34"/>
            </a:endParaRPr>
          </a:p>
          <a:p>
            <a:pPr marL="648000">
              <a:spcBef>
                <a:spcPts val="0"/>
              </a:spcBef>
              <a:buClr>
                <a:srgbClr val="00B050"/>
              </a:buClr>
              <a:buSzPct val="75000"/>
              <a:buNone/>
            </a:pP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สภาพความเสียหายของผู้ล่วงลับสองคน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884368" cy="52075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3968" y="4437112"/>
            <a:ext cx="288032" cy="432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2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32848" cy="634082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 smtClean="0">
                <a:solidFill>
                  <a:srgbClr val="A50021"/>
                </a:solidFill>
                <a:latin typeface="Angsana New" pitchFamily="18" charset="-34"/>
                <a:cs typeface="Angsana New" pitchFamily="18" charset="-34"/>
              </a:rPr>
              <a:t>ความเห็นตามหลักวิชาการ</a:t>
            </a:r>
            <a:endParaRPr lang="th-TH" b="1" dirty="0">
              <a:solidFill>
                <a:srgbClr val="A5002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3071802" y="1214422"/>
          <a:ext cx="2928958" cy="385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Visio" r:id="rId3" imgW="5476945" imgH="5562540" progId="Visio.Drawing.15">
                  <p:embed/>
                </p:oleObj>
              </mc:Choice>
              <mc:Fallback>
                <p:oleObj name="Visio" r:id="rId3" imgW="5476945" imgH="5562540" progId="Visio.Drawing.15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1214422"/>
                        <a:ext cx="2928958" cy="38576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28794" y="5671010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00113" algn="l"/>
                <a:tab pos="1169988" algn="l"/>
                <a:tab pos="1350963" algn="l"/>
              </a:tabLst>
            </a:pPr>
            <a:r>
              <a:rPr lang="th-TH" sz="2000" dirty="0" smtClean="0">
                <a:latin typeface="Angsana New" pitchFamily="18" charset="-34"/>
                <a:ea typeface="Calibri" pitchFamily="34" charset="0"/>
                <a:cs typeface="Angsana New" pitchFamily="18" charset="-34"/>
              </a:rPr>
              <a:t>การไหลของประจุไฟฟ้ารอบๆ เครื่องโทรศัพท์มือถือซึ่งวางตามแนวยาวของขา</a:t>
            </a:r>
            <a:endParaRPr lang="en-US" sz="20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>
            <a:off x="642910" y="1142984"/>
            <a:ext cx="235745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142984"/>
            <a:ext cx="22778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43042" y="1214423"/>
            <a:ext cx="4786346" cy="2143140"/>
          </a:xfrm>
          <a:prstGeom prst="wedgeRoundRectCallout">
            <a:avLst>
              <a:gd name="adj1" fmla="val -21979"/>
              <a:gd name="adj2" fmla="val 817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pPr algn="ctr">
              <a:buNone/>
              <a:defRPr/>
            </a:pP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จบ</a:t>
            </a:r>
            <a:r>
              <a:rPr lang="th-TH" sz="6700" b="1" dirty="0">
                <a:latin typeface="Angsana New" pitchFamily="18" charset="-34"/>
                <a:cs typeface="Angsana New" pitchFamily="18" charset="-34"/>
              </a:rPr>
              <a:t>กา</a:t>
            </a: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ร</a:t>
            </a: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นำเสนอ</a:t>
            </a:r>
          </a:p>
          <a:p>
            <a:pPr algn="ctr">
              <a:buNone/>
              <a:defRPr/>
            </a:pP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ขอบคุณครับ</a:t>
            </a:r>
          </a:p>
          <a:p>
            <a:pPr algn="ctr">
              <a:buNone/>
              <a:defRPr/>
            </a:pP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คำถาม</a:t>
            </a:r>
            <a:r>
              <a:rPr lang="en-US" sz="6700" b="1" dirty="0" smtClean="0">
                <a:latin typeface="Angsana New" pitchFamily="18" charset="-34"/>
                <a:cs typeface="Angsana New" pitchFamily="18" charset="-34"/>
              </a:rPr>
              <a:t>?</a:t>
            </a:r>
            <a:r>
              <a:rPr lang="th-TH" sz="6700" b="1" dirty="0" smtClean="0">
                <a:latin typeface="Angsana New" pitchFamily="18" charset="-34"/>
                <a:cs typeface="Angsana New" pitchFamily="18" charset="-34"/>
              </a:rPr>
              <a:t> ข้อเสนอแนะ</a:t>
            </a:r>
            <a:r>
              <a:rPr lang="en-US" sz="6700" b="1" dirty="0" smtClean="0">
                <a:latin typeface="Angsana New" pitchFamily="18" charset="-34"/>
                <a:cs typeface="Angsana New" pitchFamily="18" charset="-34"/>
              </a:rPr>
              <a:t>?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6" descr="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13" y="4075944"/>
            <a:ext cx="1714500" cy="192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439" y="3653029"/>
            <a:ext cx="2420891" cy="241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2667000" y="214313"/>
            <a:ext cx="3643313" cy="500062"/>
          </a:xfrm>
        </p:spPr>
        <p:txBody>
          <a:bodyPr/>
          <a:lstStyle/>
          <a:p>
            <a:r>
              <a:rPr lang="th-TH" dirty="0">
                <a:solidFill>
                  <a:srgbClr val="1409F1"/>
                </a:solidFill>
              </a:rPr>
              <a:t>คลื่น</a:t>
            </a:r>
            <a:endParaRPr lang="en-US" b="1" dirty="0">
              <a:solidFill>
                <a:srgbClr val="1409F1"/>
              </a:solidFill>
              <a:cs typeface="Angsana New" pitchFamily="18" charset="-34"/>
            </a:endParaRPr>
          </a:p>
        </p:txBody>
      </p:sp>
      <p:pic>
        <p:nvPicPr>
          <p:cNvPr id="10243" name="Picture 3" descr="2006-01-14_Surface_wav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268413"/>
            <a:ext cx="4824412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71550" y="5084763"/>
            <a:ext cx="6724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ผิวน้ำถูกรบกวน เกิดเป็นคลื่นแผ่กระจายออกรอบข้าง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มีการถ่ายโอนพลังงานผ่านการสั่นสะเทือนของอนุภาคน้ำ</a:t>
            </a:r>
            <a:endParaRPr lang="en-US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5" name="รูปภาพ 20" descr="คลื่น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>
            <a:off x="5867400" y="2565400"/>
            <a:ext cx="30257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4648200" y="4191000"/>
            <a:ext cx="1339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spc="50" dirty="0">
                <a:ln w="11430"/>
                <a:solidFill>
                  <a:srgbClr val="1409F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คลื่นน้ำ</a:t>
            </a:r>
            <a:endParaRPr lang="en-US" sz="3600" b="1" spc="50" dirty="0">
              <a:ln w="11430"/>
              <a:solidFill>
                <a:srgbClr val="1409F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10400" y="2419290"/>
            <a:ext cx="798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Arial" charset="0"/>
                <a:cs typeface="Angsana New" pitchFamily="18" charset="-34"/>
              </a:rPr>
              <a:t>ยอดคลื่น</a:t>
            </a:r>
          </a:p>
        </p:txBody>
      </p:sp>
      <p:sp>
        <p:nvSpPr>
          <p:cNvPr id="3" name="Rectangle 2"/>
          <p:cNvSpPr/>
          <p:nvPr/>
        </p:nvSpPr>
        <p:spPr>
          <a:xfrm>
            <a:off x="7503977" y="3200400"/>
            <a:ext cx="80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dirty="0">
                <a:solidFill>
                  <a:prstClr val="black"/>
                </a:solidFill>
                <a:latin typeface="Arial" charset="0"/>
                <a:cs typeface="Angsana New" pitchFamily="18" charset="-34"/>
              </a:rPr>
              <a:t>ท้อง</a:t>
            </a:r>
            <a:r>
              <a:rPr lang="th-TH" sz="2000" b="1" dirty="0">
                <a:solidFill>
                  <a:prstClr val="black"/>
                </a:solidFill>
                <a:latin typeface="Arial" charset="0"/>
                <a:cs typeface="Angsana New" pitchFamily="18" charset="-34"/>
              </a:rPr>
              <a:t>คลื่น</a:t>
            </a:r>
            <a:endParaRPr lang="th-TH" sz="2000" dirty="0">
              <a:solidFill>
                <a:prstClr val="black"/>
              </a:solidFill>
              <a:latin typeface="Arial" charset="0"/>
              <a:cs typeface="Angsana New" pitchFamily="18" charset="-3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17728" y="3400455"/>
            <a:ext cx="2291158" cy="4857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800600" y="2286000"/>
            <a:ext cx="2286000" cy="3333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67731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r>
              <a:rPr lang="th-TH" b="1" dirty="0">
                <a:solidFill>
                  <a:srgbClr val="1409F1"/>
                </a:solidFill>
              </a:rPr>
              <a:t>คลื่นแม่เหล็กไฟฟ้า</a:t>
            </a:r>
            <a:endParaRPr lang="en-US" b="1" dirty="0">
              <a:solidFill>
                <a:srgbClr val="1409F1"/>
              </a:solidFill>
              <a:cs typeface="Angsana New" pitchFamily="18" charset="-34"/>
            </a:endParaRPr>
          </a:p>
        </p:txBody>
      </p:sp>
      <p:pic>
        <p:nvPicPr>
          <p:cNvPr id="11267" name="Picture 7" descr="WAV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0"/>
            <a:ext cx="3200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wave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914400"/>
            <a:ext cx="51435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10"/>
          <p:cNvSpPr txBox="1">
            <a:spLocks noChangeArrowheads="1"/>
          </p:cNvSpPr>
          <p:nvPr/>
        </p:nvSpPr>
        <p:spPr bwMode="auto">
          <a:xfrm>
            <a:off x="5029200" y="3581400"/>
            <a:ext cx="3581400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สนามแม่เหล็กและสนามไฟฟ้าที่บริเวณไกลจากแหล่งกำเนิดประกอบกันเป็นคลื่นแม่เหล็กไฟฟ้า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1600200" y="3128963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สันคลื่น</a:t>
            </a:r>
            <a:endParaRPr lang="en-US" sz="1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71" name="TextBox 13"/>
          <p:cNvSpPr txBox="1">
            <a:spLocks noChangeArrowheads="1"/>
          </p:cNvSpPr>
          <p:nvPr/>
        </p:nvSpPr>
        <p:spPr bwMode="auto">
          <a:xfrm>
            <a:off x="1600200" y="3486150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ท้องคลื่น</a:t>
            </a:r>
            <a:endParaRPr lang="en-US" sz="1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72" name="TextBox 14"/>
          <p:cNvSpPr txBox="1">
            <a:spLocks noChangeArrowheads="1"/>
          </p:cNvSpPr>
          <p:nvPr/>
        </p:nvSpPr>
        <p:spPr bwMode="auto">
          <a:xfrm>
            <a:off x="1600200" y="3759200"/>
            <a:ext cx="659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สันคลื่น</a:t>
            </a:r>
            <a:endParaRPr lang="en-US" sz="1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6096000" y="1981200"/>
            <a:ext cx="25908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เส้นแรงสนามไฟฟ้า</a:t>
            </a:r>
            <a:r>
              <a:rPr lang="en-US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(E)</a:t>
            </a:r>
          </a:p>
        </p:txBody>
      </p:sp>
      <p:sp>
        <p:nvSpPr>
          <p:cNvPr id="11274" name="Rectangle 9"/>
          <p:cNvSpPr>
            <a:spLocks noChangeArrowheads="1"/>
          </p:cNvSpPr>
          <p:nvPr/>
        </p:nvSpPr>
        <p:spPr bwMode="auto">
          <a:xfrm>
            <a:off x="3638161" y="933044"/>
            <a:ext cx="276263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เส้นแรงสนามแม่เหล็ก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(H)</a:t>
            </a:r>
          </a:p>
        </p:txBody>
      </p:sp>
      <p:pic>
        <p:nvPicPr>
          <p:cNvPr id="11" name="Picture 17" descr="radiation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3048000" cy="2286000"/>
          </a:xfrm>
          <a:prstGeom prst="rect">
            <a:avLst/>
          </a:prstGeom>
          <a:noFill/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10A58B49-35FC-42BE-868A-F398920E9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98" y="5446693"/>
            <a:ext cx="3352802" cy="830997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แหล่งกำเนิดสนามแม่เหล็กและสนามไฟฟ้าความถี่สูง</a:t>
            </a:r>
            <a:r>
              <a:rPr lang="en-CA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เช่น สายอากาศ</a:t>
            </a:r>
            <a:r>
              <a:rPr lang="en-CA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2F78835-B590-499A-BB92-8D5491C22930}"/>
              </a:ext>
            </a:extLst>
          </p:cNvPr>
          <p:cNvCxnSpPr/>
          <p:nvPr/>
        </p:nvCxnSpPr>
        <p:spPr>
          <a:xfrm flipH="1" flipV="1">
            <a:off x="2133600" y="5257800"/>
            <a:ext cx="11430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DD9DE7A-A5D2-4DCD-A4A6-97E858D3BA1D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981202" y="2788158"/>
            <a:ext cx="1295396" cy="30740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66514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7772400" cy="707886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40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สายอากาศปล่อยคลื่นแม่เหล็กไฟฟ้าความถี่วิทยุ</a:t>
            </a:r>
          </a:p>
        </p:txBody>
      </p:sp>
      <p:sp>
        <p:nvSpPr>
          <p:cNvPr id="12" name="วงเล็บปีกกาขวา 11"/>
          <p:cNvSpPr/>
          <p:nvPr/>
        </p:nvSpPr>
        <p:spPr>
          <a:xfrm>
            <a:off x="4502679" y="4112684"/>
            <a:ext cx="503237" cy="79216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300" name="Rectangle 15"/>
          <p:cNvSpPr>
            <a:spLocks noChangeArrowheads="1"/>
          </p:cNvSpPr>
          <p:nvPr/>
        </p:nvSpPr>
        <p:spPr bwMode="auto">
          <a:xfrm>
            <a:off x="1354666" y="3886200"/>
            <a:ext cx="3124699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คลื่นแม่เหล็กไฟฟ้าความถี่วิทยุ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301" name="Rectangle 16"/>
          <p:cNvSpPr>
            <a:spLocks noChangeArrowheads="1"/>
          </p:cNvSpPr>
          <p:nvPr/>
        </p:nvSpPr>
        <p:spPr bwMode="auto">
          <a:xfrm>
            <a:off x="3183466" y="4668838"/>
            <a:ext cx="1284818" cy="4619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คลื่นวิทยุ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0180" name="Picture 4" descr="Image result for คลื่นแม่เหล็กไฟฟ้าคลื่นวิทย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38224"/>
            <a:ext cx="5486400" cy="1704976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269490" y="2343090"/>
            <a:ext cx="116891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srgbClr val="092AB7"/>
                </a:solidFill>
                <a:latin typeface="TH SarabunPSK" pitchFamily="34" charset="-34"/>
                <a:cs typeface="TH SarabunPSK" pitchFamily="34" charset="-34"/>
              </a:rPr>
              <a:t>สนามแม่เหล็ก</a:t>
            </a:r>
            <a:endParaRPr lang="en-US" sz="2000" b="1" dirty="0">
              <a:solidFill>
                <a:srgbClr val="092AB7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71600" y="895290"/>
            <a:ext cx="98937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สนามไฟฟ้า</a:t>
            </a:r>
            <a:endParaRPr lang="en-US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" y="914400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สายอากาศ</a:t>
            </a:r>
            <a:endParaRPr lang="en-US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3742267" y="5291150"/>
            <a:ext cx="2057400" cy="728650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เปลี่ยนชื่อเรียก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5841998" y="5418149"/>
            <a:ext cx="2159002" cy="4603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สนามแม่เหล็กไฟฟ้า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1507066" y="5418149"/>
            <a:ext cx="2185987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คลื่นแม่เหล็กไฟฟ้า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562600" y="1066800"/>
            <a:ext cx="1752599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ทิศทางการเคลื่อนที่ของคลื่นแม่เหล็กไฟฟ้า</a:t>
            </a:r>
            <a:endParaRPr lang="en-US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" name="Picture 14" descr="24727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1717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Rectangle 17"/>
          <p:cNvSpPr>
            <a:spLocks noChangeArrowheads="1"/>
          </p:cNvSpPr>
          <p:nvPr/>
        </p:nvSpPr>
        <p:spPr bwMode="auto">
          <a:xfrm>
            <a:off x="5088466" y="4207934"/>
            <a:ext cx="1752600" cy="4619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เป็นสิ่งเดียวกัน</a:t>
            </a:r>
            <a:endParaRPr lang="en-US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Picture 2" descr="Image result for radio station tow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86" y="1295400"/>
            <a:ext cx="1027114" cy="1371600"/>
          </a:xfrm>
          <a:prstGeom prst="rect">
            <a:avLst/>
          </a:prstGeom>
          <a:noFill/>
        </p:spPr>
      </p:pic>
      <p:sp>
        <p:nvSpPr>
          <p:cNvPr id="19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18981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85800" y="115669"/>
            <a:ext cx="7720012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วิทยุกระจายเสียง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วิทยุโทรทัศน์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และระบบโทรศัพท์มือถือ</a:t>
            </a:r>
            <a:endParaRPr lang="en-IE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4648200" y="4114800"/>
            <a:ext cx="3929063" cy="1923604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ระบบโทรศัพท์มือถือ</a:t>
            </a: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นำมาใช้ในประเทศไทยครั้งแรกเมื่อ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2529</a:t>
            </a: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ต้องพึ่งพาเครือข่ายของสถานีฐาน</a:t>
            </a: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กำลังส่งของสถานีฐาน</a:t>
            </a:r>
            <a:r>
              <a:rPr lang="en-US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200" b="1" u="sng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0.02 - 70</a:t>
            </a:r>
            <a:r>
              <a:rPr lang="th-TH" sz="2200" b="1" u="sng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 วัตต์</a:t>
            </a:r>
            <a:endParaRPr lang="en-US" sz="2200" b="1" u="sng" dirty="0">
              <a:solidFill>
                <a:srgbClr val="1409F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3" name="Picture 9" descr="TTE_49_3_b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" y="990600"/>
            <a:ext cx="406876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457200" y="3886200"/>
            <a:ext cx="4088606" cy="2416046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b="1" u="sng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วิทยุกระจายเสียงและวิทยุโทรทัศน์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เอเอ็มเริ่มออกอากาศในประเทศไทยเมื่อ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2473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ทีวีเริ่มออกอากาศเมื่อ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พ.ศ.</a:t>
            </a:r>
            <a:r>
              <a:rPr lang="en-US" sz="22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2498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th-TH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กำลังส่งของสถานี </a:t>
            </a:r>
            <a:r>
              <a:rPr lang="th-TH" sz="2200" b="1" u="sng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หลายกิโลวัตต์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(1000</a:t>
            </a:r>
            <a:r>
              <a:rPr lang="th-TH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 กิโลวัตต์</a:t>
            </a:r>
            <a:r>
              <a:rPr lang="en-US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สำหรับสถานีวิทยุบางแห่ง</a:t>
            </a:r>
            <a:r>
              <a:rPr lang="en-US" sz="2200" b="1" dirty="0">
                <a:solidFill>
                  <a:srgbClr val="1409F1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3505200"/>
            <a:ext cx="1295400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เสาสถานี</a:t>
            </a:r>
            <a:endParaRPr lang="en-US" sz="14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6" name="Picture 10" descr="http://www.emfexplained.info/site/misc/image/Fullsize/10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3538" y="990600"/>
            <a:ext cx="49704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2053" y="2819400"/>
            <a:ext cx="584947" cy="685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81000" y="3429000"/>
            <a:ext cx="1295400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เสาสถานี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1981200" y="3505200"/>
            <a:ext cx="8515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เครื่องรับทีวี</a:t>
            </a:r>
            <a:endParaRPr lang="en-US" sz="1600" b="1" dirty="0">
              <a:solidFill>
                <a:srgbClr val="FF0000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6800" y="914400"/>
            <a:ext cx="3179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คลื่นวิทยุ</a:t>
            </a: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คลื่นแม่เหล็กไฟฟ้าความถี่วิทยุ</a:t>
            </a:r>
            <a:r>
              <a:rPr lang="en-US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990600"/>
            <a:ext cx="99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สายอากาศ</a:t>
            </a:r>
            <a:endParaRPr lang="en-US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3547646"/>
            <a:ext cx="93006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เครื่องรับวิทยุ</a:t>
            </a:r>
            <a:endParaRPr lang="en-US" sz="1600" b="1" dirty="0">
              <a:solidFill>
                <a:srgbClr val="FF0000"/>
              </a:solidFill>
              <a:latin typeface="Arial" charset="0"/>
              <a:cs typeface="Angsana New" pitchFamily="18" charset="-34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294832" y="6336268"/>
            <a:ext cx="284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ngsana New" pitchFamily="18" charset="-34"/>
              </a:defRPr>
            </a:lvl9pPr>
          </a:lstStyle>
          <a:p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ดร.อาจณรงค์ ฐาน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สันโดษ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en-US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74635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b="1" dirty="0">
            <a:solidFill>
              <a:srgbClr val="FF0000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b="1" dirty="0">
            <a:solidFill>
              <a:srgbClr val="FF0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>
          <a:defRPr b="1" dirty="0">
            <a:solidFill>
              <a:srgbClr val="FF0000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2932</Words>
  <Application>Microsoft Office PowerPoint</Application>
  <PresentationFormat>On-screen Show (4:3)</PresentationFormat>
  <Paragraphs>359</Paragraphs>
  <Slides>56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5_ชุดรูปแบบของ Office</vt:lpstr>
      <vt:lpstr>Visio</vt:lpstr>
      <vt:lpstr>สนามแม่เหล็กไฟฟ้า และผลกระทบของฟ้าผ่าต่ออุปกรณ์และโครงข่ายโทรคมนาคม</vt:lpstr>
      <vt:lpstr>หัวข้อการนำเสนอ</vt:lpstr>
      <vt:lpstr>PowerPoint Presentation</vt:lpstr>
      <vt:lpstr>สนามไฟฟ้าและสนามแม่เหล็กเมื่อมีพายุฝนฟ้าคะนอง</vt:lpstr>
      <vt:lpstr>PowerPoint Presentation</vt:lpstr>
      <vt:lpstr>คลื่น</vt:lpstr>
      <vt:lpstr>คลื่นแม่เหล็กไฟฟ้า</vt:lpstr>
      <vt:lpstr>PowerPoint Presentation</vt:lpstr>
      <vt:lpstr>PowerPoint Presentation</vt:lpstr>
      <vt:lpstr>PowerPoint Presentation</vt:lpstr>
      <vt:lpstr>PowerPoint Presentation</vt:lpstr>
      <vt:lpstr>โทรศัพท์มือถือ กับ สถานีฐานโทรศัพท์มือถือ</vt:lpstr>
      <vt:lpstr>PowerPoint Presentation</vt:lpstr>
      <vt:lpstr>สำหรับใช้ในการประเมินความเสี่ยงต่อสุขภาพจากการสัมผัสสนามแม่เหล็กไฟฟ้าความถี่วิทยุ</vt:lpstr>
      <vt:lpstr>ผลการศึกษา</vt:lpstr>
      <vt:lpstr>PowerPoint Presentation</vt:lpstr>
      <vt:lpstr>เกณฑ์มาตรฐานความปลอดภัยสำหรับการสัมผัสเฉพาะส่วนศีรษะและลำตัว (ออกแบบโดยใช้ข้อมูลประเภท A) </vt:lpstr>
      <vt:lpstr>PowerPoint Presentation</vt:lpstr>
      <vt:lpstr>PowerPoint Presentation</vt:lpstr>
      <vt:lpstr>มาตรฐานความปลอดภัยสำหรับการสัมผัสทั่วร่างกาย </vt:lpstr>
      <vt:lpstr>PowerPoint Presentation</vt:lpstr>
      <vt:lpstr>เกณฑ์มาตรฐานความปลอดภัยสำหรับการสัมผัสทั้งร่างกาย  (ออกแบบโดยใช้ข้อมูลที่ได้รับการยืนยันและพิสูจน์แล้ว)</vt:lpstr>
      <vt:lpstr>ข้อเท็จจริงที่ควรรู้เกี่ยวกับ ฟ้าผ่าและโทรศัพท์มือถือ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การตรวจสอบเครื่องโทรศัพท์มือถือที่ชำรุดเนื่องจากเหตุการณ์ฟ้าผ่า ณ บางสะพานน้อย ประจวบคีรีขันธ์ เมื่อเดือนเมษายน 2557 : กรณีศึกษา</vt:lpstr>
      <vt:lpstr>ความเป็นมา</vt:lpstr>
      <vt:lpstr>MGR Online : ฟ้าผ่าคนงานก่อสร้างโรงเก็บยางพาราบางสะพานน้อยดับ 3 สาหัส 2</vt:lpstr>
      <vt:lpstr>ผลการตรวจสอบ</vt:lpstr>
      <vt:lpstr>ภาพประกอบ</vt:lpstr>
      <vt:lpstr>ภาพประกอบ</vt:lpstr>
      <vt:lpstr>ข้อสันนิษฐานเบื้องต้น</vt:lpstr>
      <vt:lpstr>การตรวจสอบสภาพแวดล้อมสถานที่เกิดเหตุฟ้าผ่า</vt:lpstr>
      <vt:lpstr>การตรวจสอบสภาพแวดล้อมสถานที่เกิดเหตุฟ้าผ่า</vt:lpstr>
      <vt:lpstr>การตรวจสอบสภาพแวดล้อมสถานที่เกิดเหตุฟ้าผ่า</vt:lpstr>
      <vt:lpstr>สถานที่เกิดเหตุฟ้าผ่า</vt:lpstr>
      <vt:lpstr>สถานที่เกิดเหตุฟ้าผ่า</vt:lpstr>
      <vt:lpstr>สถานที่เกิดเหตุฟ้าผ่า</vt:lpstr>
      <vt:lpstr>สถานที่เกิดเหตุฟ้าผ่า</vt:lpstr>
      <vt:lpstr>สถานที่เกิดเหตุฟ้าผ่า</vt:lpstr>
      <vt:lpstr>ความเห็นตามหลักวิชาการ</vt:lpstr>
      <vt:lpstr>ความเห็นตามหลักวิชาการ</vt:lpstr>
      <vt:lpstr>ความเห็นตามหลักวิชาการ</vt:lpstr>
      <vt:lpstr>ความเห็นตามหลักวิชาการ</vt:lpstr>
      <vt:lpstr>ความเห็นตามหลักวิชาการ</vt:lpstr>
      <vt:lpstr>สภาพความเสียหายของผู้ล่วงลับสองคน</vt:lpstr>
      <vt:lpstr>ความเห็นตามหลักวิชาการ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เรื่องนำเสนอ...</dc:title>
  <dc:creator>Chaiyapruek.p</dc:creator>
  <cp:lastModifiedBy>Artnarong Thansandote</cp:lastModifiedBy>
  <cp:revision>138</cp:revision>
  <dcterms:created xsi:type="dcterms:W3CDTF">2014-01-31T07:30:08Z</dcterms:created>
  <dcterms:modified xsi:type="dcterms:W3CDTF">2020-10-05T15:14:19Z</dcterms:modified>
</cp:coreProperties>
</file>